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8" r:id="rId3"/>
    <p:sldId id="309" r:id="rId4"/>
    <p:sldId id="310" r:id="rId5"/>
    <p:sldId id="311" r:id="rId6"/>
    <p:sldId id="312" r:id="rId7"/>
    <p:sldId id="313" r:id="rId8"/>
    <p:sldId id="257" r:id="rId9"/>
    <p:sldId id="258" r:id="rId10"/>
    <p:sldId id="321" r:id="rId11"/>
    <p:sldId id="322" r:id="rId12"/>
    <p:sldId id="317" r:id="rId13"/>
    <p:sldId id="259" r:id="rId14"/>
    <p:sldId id="260" r:id="rId15"/>
    <p:sldId id="261" r:id="rId16"/>
    <p:sldId id="262" r:id="rId17"/>
    <p:sldId id="263" r:id="rId18"/>
    <p:sldId id="264" r:id="rId19"/>
    <p:sldId id="265" r:id="rId20"/>
    <p:sldId id="314" r:id="rId21"/>
    <p:sldId id="318" r:id="rId22"/>
    <p:sldId id="323" r:id="rId23"/>
    <p:sldId id="319"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320" r:id="rId42"/>
    <p:sldId id="283" r:id="rId43"/>
    <p:sldId id="284" r:id="rId44"/>
    <p:sldId id="285" r:id="rId45"/>
    <p:sldId id="286" r:id="rId46"/>
    <p:sldId id="287" r:id="rId47"/>
    <p:sldId id="288" r:id="rId48"/>
    <p:sldId id="289" r:id="rId49"/>
    <p:sldId id="290" r:id="rId50"/>
    <p:sldId id="324" r:id="rId51"/>
    <p:sldId id="325" r:id="rId52"/>
    <p:sldId id="326" r:id="rId53"/>
    <p:sldId id="327"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6" r:id="rId67"/>
    <p:sldId id="307" r:id="rId68"/>
    <p:sldId id="303" r:id="rId69"/>
    <p:sldId id="328" r:id="rId70"/>
    <p:sldId id="329" r:id="rId71"/>
    <p:sldId id="304" r:id="rId72"/>
    <p:sldId id="305" r:id="rId73"/>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AFF5B4-7A85-4848-ACBB-9FE6C402748B}" v="13" dt="2024-10-14T19:41:04.101"/>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p:cViewPr varScale="1">
        <p:scale>
          <a:sx n="108" d="100"/>
          <a:sy n="108" d="100"/>
        </p:scale>
        <p:origin x="7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3.xml.rels><?xml version="1.0" encoding="UTF-8" standalone="yes"?>
<Relationships xmlns="http://schemas.openxmlformats.org/package/2006/relationships"><Relationship Id="rId1" Type="http://schemas.openxmlformats.org/officeDocument/2006/relationships/hyperlink" Target="https://www.zakon.hr/z/85/Zakon-o-porezu-na-dohodak"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zakon.hr/z/85/Zakon-o-porezu-na-dohodak"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B9C106-CDFF-4C8E-B73A-92067B0950D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CEF39AA-964F-446E-8A6D-9A9FF2E9D2B0}">
      <dgm:prSet/>
      <dgm:spPr/>
      <dgm:t>
        <a:bodyPr/>
        <a:lstStyle/>
        <a:p>
          <a:r>
            <a:rPr lang="hr-HR" b="0" i="0"/>
            <a:t>Iz Zakona o ugostiteljskoj djelatnosti:</a:t>
          </a:r>
          <a:endParaRPr lang="en-US"/>
        </a:p>
      </dgm:t>
    </dgm:pt>
    <dgm:pt modelId="{1213C41C-2084-4E12-8C9A-5E64E6F497B2}" type="parTrans" cxnId="{3B66419B-4A65-4A0F-BE5B-7C5FBF432D35}">
      <dgm:prSet/>
      <dgm:spPr/>
      <dgm:t>
        <a:bodyPr/>
        <a:lstStyle/>
        <a:p>
          <a:endParaRPr lang="en-US"/>
        </a:p>
      </dgm:t>
    </dgm:pt>
    <dgm:pt modelId="{C2569360-F13C-4EA3-B08B-9C082BC399D2}" type="sibTrans" cxnId="{3B66419B-4A65-4A0F-BE5B-7C5FBF432D35}">
      <dgm:prSet/>
      <dgm:spPr/>
      <dgm:t>
        <a:bodyPr/>
        <a:lstStyle/>
        <a:p>
          <a:endParaRPr lang="en-US"/>
        </a:p>
      </dgm:t>
    </dgm:pt>
    <dgm:pt modelId="{132C24F3-49DB-4604-B762-767056028E1C}">
      <dgm:prSet/>
      <dgm:spPr/>
      <dgm:t>
        <a:bodyPr/>
        <a:lstStyle/>
        <a:p>
          <a:r>
            <a:rPr lang="hr-HR" b="0" i="0"/>
            <a:t>„Ugostiteljske usluge u domaćinstvu može pružati fizička osoba – građanin, odnosno iznajmljivač. Iznajmljivač se smatra državljanin Republike Hrvatske te državljani država članica Europskog gospodarskog prostora i Švicarske konfederacije.“</a:t>
          </a:r>
          <a:endParaRPr lang="en-US"/>
        </a:p>
      </dgm:t>
    </dgm:pt>
    <dgm:pt modelId="{19FDE1DD-554B-4407-8E8E-BEA191BD5B30}" type="parTrans" cxnId="{01E77064-733A-4021-9074-AFA8F2A29AED}">
      <dgm:prSet/>
      <dgm:spPr/>
      <dgm:t>
        <a:bodyPr/>
        <a:lstStyle/>
        <a:p>
          <a:endParaRPr lang="en-US"/>
        </a:p>
      </dgm:t>
    </dgm:pt>
    <dgm:pt modelId="{B9A2A186-C040-46F8-A15A-AA45F236E85C}" type="sibTrans" cxnId="{01E77064-733A-4021-9074-AFA8F2A29AED}">
      <dgm:prSet/>
      <dgm:spPr/>
      <dgm:t>
        <a:bodyPr/>
        <a:lstStyle/>
        <a:p>
          <a:endParaRPr lang="en-US"/>
        </a:p>
      </dgm:t>
    </dgm:pt>
    <dgm:pt modelId="{ACE250EF-8E4A-45C9-8C50-5B3F0850BCA7}">
      <dgm:prSet/>
      <dgm:spPr/>
      <dgm:t>
        <a:bodyPr/>
        <a:lstStyle/>
        <a:p>
          <a:r>
            <a:rPr lang="hr-HR" b="0" i="0"/>
            <a:t>„Ugostiteljske usluge u domaćinstvu su:</a:t>
          </a:r>
          <a:br>
            <a:rPr lang="hr-HR" b="0" i="0"/>
          </a:br>
          <a:r>
            <a:rPr lang="hr-HR" b="0" i="0"/>
            <a:t>-usluge smještaja u sobi, apartmanu, studio apartmanu i kući za odmor kojih je iznajmljivač vlasnik, do najviše 10 soba, odnosno 20 kreveta ( ne ubrajaju se pomoćni kreveti )</a:t>
          </a:r>
          <a:br>
            <a:rPr lang="hr-HR" b="0" i="0"/>
          </a:br>
          <a:r>
            <a:rPr lang="hr-HR" b="0" i="0"/>
            <a:t>-usluge smještaja u kampu, kamp odmorištu na zemljištu kojeg je iznajmljivač vlasnik, s najviše 10 smještajnih jedinica, odnosno za 30 gostiju istodobno -usluge doručka gostima kojima iznajmljivač pruža usluge smještaja.“</a:t>
          </a:r>
          <a:endParaRPr lang="en-US"/>
        </a:p>
      </dgm:t>
    </dgm:pt>
    <dgm:pt modelId="{D76FF355-8D3D-493B-A4CB-9A8603774FE9}" type="parTrans" cxnId="{84FCFA45-052A-45A5-B748-4835BB9E5695}">
      <dgm:prSet/>
      <dgm:spPr/>
      <dgm:t>
        <a:bodyPr/>
        <a:lstStyle/>
        <a:p>
          <a:endParaRPr lang="en-US"/>
        </a:p>
      </dgm:t>
    </dgm:pt>
    <dgm:pt modelId="{EF826D32-4F0F-4397-85BD-EB8DEF15AA8B}" type="sibTrans" cxnId="{84FCFA45-052A-45A5-B748-4835BB9E5695}">
      <dgm:prSet/>
      <dgm:spPr/>
      <dgm:t>
        <a:bodyPr/>
        <a:lstStyle/>
        <a:p>
          <a:endParaRPr lang="en-US"/>
        </a:p>
      </dgm:t>
    </dgm:pt>
    <dgm:pt modelId="{1ECED70F-3B10-4CA7-A4F7-3F004442B479}" type="pres">
      <dgm:prSet presAssocID="{CEB9C106-CDFF-4C8E-B73A-92067B0950D7}" presName="linear" presStyleCnt="0">
        <dgm:presLayoutVars>
          <dgm:animLvl val="lvl"/>
          <dgm:resizeHandles val="exact"/>
        </dgm:presLayoutVars>
      </dgm:prSet>
      <dgm:spPr/>
    </dgm:pt>
    <dgm:pt modelId="{5D3AF3F1-C9FF-46F2-92A5-EC7FED120213}" type="pres">
      <dgm:prSet presAssocID="{DCEF39AA-964F-446E-8A6D-9A9FF2E9D2B0}" presName="parentText" presStyleLbl="node1" presStyleIdx="0" presStyleCnt="3">
        <dgm:presLayoutVars>
          <dgm:chMax val="0"/>
          <dgm:bulletEnabled val="1"/>
        </dgm:presLayoutVars>
      </dgm:prSet>
      <dgm:spPr/>
    </dgm:pt>
    <dgm:pt modelId="{5280D13D-A414-44A8-8A0D-5B4B2D71C130}" type="pres">
      <dgm:prSet presAssocID="{C2569360-F13C-4EA3-B08B-9C082BC399D2}" presName="spacer" presStyleCnt="0"/>
      <dgm:spPr/>
    </dgm:pt>
    <dgm:pt modelId="{CD8706D8-A72D-45B8-A3EB-F24D640AE5EB}" type="pres">
      <dgm:prSet presAssocID="{132C24F3-49DB-4604-B762-767056028E1C}" presName="parentText" presStyleLbl="node1" presStyleIdx="1" presStyleCnt="3">
        <dgm:presLayoutVars>
          <dgm:chMax val="0"/>
          <dgm:bulletEnabled val="1"/>
        </dgm:presLayoutVars>
      </dgm:prSet>
      <dgm:spPr/>
    </dgm:pt>
    <dgm:pt modelId="{897DD60D-757B-4C0D-B484-2FB44A894616}" type="pres">
      <dgm:prSet presAssocID="{B9A2A186-C040-46F8-A15A-AA45F236E85C}" presName="spacer" presStyleCnt="0"/>
      <dgm:spPr/>
    </dgm:pt>
    <dgm:pt modelId="{AC0A5FA5-5EDA-4E8B-934B-ED001147A4A0}" type="pres">
      <dgm:prSet presAssocID="{ACE250EF-8E4A-45C9-8C50-5B3F0850BCA7}" presName="parentText" presStyleLbl="node1" presStyleIdx="2" presStyleCnt="3">
        <dgm:presLayoutVars>
          <dgm:chMax val="0"/>
          <dgm:bulletEnabled val="1"/>
        </dgm:presLayoutVars>
      </dgm:prSet>
      <dgm:spPr/>
    </dgm:pt>
  </dgm:ptLst>
  <dgm:cxnLst>
    <dgm:cxn modelId="{01E77064-733A-4021-9074-AFA8F2A29AED}" srcId="{CEB9C106-CDFF-4C8E-B73A-92067B0950D7}" destId="{132C24F3-49DB-4604-B762-767056028E1C}" srcOrd="1" destOrd="0" parTransId="{19FDE1DD-554B-4407-8E8E-BEA191BD5B30}" sibTransId="{B9A2A186-C040-46F8-A15A-AA45F236E85C}"/>
    <dgm:cxn modelId="{84FCFA45-052A-45A5-B748-4835BB9E5695}" srcId="{CEB9C106-CDFF-4C8E-B73A-92067B0950D7}" destId="{ACE250EF-8E4A-45C9-8C50-5B3F0850BCA7}" srcOrd="2" destOrd="0" parTransId="{D76FF355-8D3D-493B-A4CB-9A8603774FE9}" sibTransId="{EF826D32-4F0F-4397-85BD-EB8DEF15AA8B}"/>
    <dgm:cxn modelId="{2CFE7A47-572F-4A64-B2F3-E62BA391CDF3}" type="presOf" srcId="{ACE250EF-8E4A-45C9-8C50-5B3F0850BCA7}" destId="{AC0A5FA5-5EDA-4E8B-934B-ED001147A4A0}" srcOrd="0" destOrd="0" presId="urn:microsoft.com/office/officeart/2005/8/layout/vList2"/>
    <dgm:cxn modelId="{4CB3D28C-5428-4443-BAAD-880B60FAD0D8}" type="presOf" srcId="{DCEF39AA-964F-446E-8A6D-9A9FF2E9D2B0}" destId="{5D3AF3F1-C9FF-46F2-92A5-EC7FED120213}" srcOrd="0" destOrd="0" presId="urn:microsoft.com/office/officeart/2005/8/layout/vList2"/>
    <dgm:cxn modelId="{437DA092-B461-4AB9-8A84-A88837A81845}" type="presOf" srcId="{CEB9C106-CDFF-4C8E-B73A-92067B0950D7}" destId="{1ECED70F-3B10-4CA7-A4F7-3F004442B479}" srcOrd="0" destOrd="0" presId="urn:microsoft.com/office/officeart/2005/8/layout/vList2"/>
    <dgm:cxn modelId="{3B66419B-4A65-4A0F-BE5B-7C5FBF432D35}" srcId="{CEB9C106-CDFF-4C8E-B73A-92067B0950D7}" destId="{DCEF39AA-964F-446E-8A6D-9A9FF2E9D2B0}" srcOrd="0" destOrd="0" parTransId="{1213C41C-2084-4E12-8C9A-5E64E6F497B2}" sibTransId="{C2569360-F13C-4EA3-B08B-9C082BC399D2}"/>
    <dgm:cxn modelId="{A963A4DE-851D-4D06-9232-5AA91CC0CB41}" type="presOf" srcId="{132C24F3-49DB-4604-B762-767056028E1C}" destId="{CD8706D8-A72D-45B8-A3EB-F24D640AE5EB}" srcOrd="0" destOrd="0" presId="urn:microsoft.com/office/officeart/2005/8/layout/vList2"/>
    <dgm:cxn modelId="{A66687E6-5653-46B3-8468-374400EFAC5F}" type="presParOf" srcId="{1ECED70F-3B10-4CA7-A4F7-3F004442B479}" destId="{5D3AF3F1-C9FF-46F2-92A5-EC7FED120213}" srcOrd="0" destOrd="0" presId="urn:microsoft.com/office/officeart/2005/8/layout/vList2"/>
    <dgm:cxn modelId="{E52B8F89-012C-4A2E-9BBD-D88D5806758C}" type="presParOf" srcId="{1ECED70F-3B10-4CA7-A4F7-3F004442B479}" destId="{5280D13D-A414-44A8-8A0D-5B4B2D71C130}" srcOrd="1" destOrd="0" presId="urn:microsoft.com/office/officeart/2005/8/layout/vList2"/>
    <dgm:cxn modelId="{E6CEC804-D92B-4B50-9EF0-D1DFB7EE578B}" type="presParOf" srcId="{1ECED70F-3B10-4CA7-A4F7-3F004442B479}" destId="{CD8706D8-A72D-45B8-A3EB-F24D640AE5EB}" srcOrd="2" destOrd="0" presId="urn:microsoft.com/office/officeart/2005/8/layout/vList2"/>
    <dgm:cxn modelId="{B0E21C6A-EB1C-4EF1-99EF-A6FF571CD485}" type="presParOf" srcId="{1ECED70F-3B10-4CA7-A4F7-3F004442B479}" destId="{897DD60D-757B-4C0D-B484-2FB44A894616}" srcOrd="3" destOrd="0" presId="urn:microsoft.com/office/officeart/2005/8/layout/vList2"/>
    <dgm:cxn modelId="{782D85A3-466C-4420-A9C0-C59E8F4A1FF9}" type="presParOf" srcId="{1ECED70F-3B10-4CA7-A4F7-3F004442B479}" destId="{AC0A5FA5-5EDA-4E8B-934B-ED001147A4A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288E32-B5E8-4005-8DA6-0A45BB8E1BC7}" type="doc">
      <dgm:prSet loTypeId="urn:microsoft.com/office/officeart/2016/7/layout/RepeatingBendingProcessNew" loCatId="process" qsTypeId="urn:microsoft.com/office/officeart/2005/8/quickstyle/simple5" qsCatId="simple" csTypeId="urn:microsoft.com/office/officeart/2005/8/colors/colorful2" csCatId="colorful"/>
      <dgm:spPr/>
      <dgm:t>
        <a:bodyPr/>
        <a:lstStyle/>
        <a:p>
          <a:endParaRPr lang="en-US"/>
        </a:p>
      </dgm:t>
    </dgm:pt>
    <dgm:pt modelId="{FC2BCCC5-72D8-4640-8F4C-4D5B74C78880}">
      <dgm:prSet/>
      <dgm:spPr/>
      <dgm:t>
        <a:bodyPr/>
        <a:lstStyle/>
        <a:p>
          <a:r>
            <a:rPr lang="hr-HR" b="0" i="0"/>
            <a:t>iznajmljivač paušalista:</a:t>
          </a:r>
          <a:endParaRPr lang="en-US"/>
        </a:p>
      </dgm:t>
    </dgm:pt>
    <dgm:pt modelId="{8E431F12-9C5D-4A88-9FEE-CCE6FA3C0E5A}" type="parTrans" cxnId="{60E6B7C5-DE56-4BE5-8CD5-66557FEB2534}">
      <dgm:prSet/>
      <dgm:spPr/>
      <dgm:t>
        <a:bodyPr/>
        <a:lstStyle/>
        <a:p>
          <a:endParaRPr lang="en-US"/>
        </a:p>
      </dgm:t>
    </dgm:pt>
    <dgm:pt modelId="{5787CC9F-0245-4C5B-B6B1-715D2F28057C}" type="sibTrans" cxnId="{60E6B7C5-DE56-4BE5-8CD5-66557FEB2534}">
      <dgm:prSet/>
      <dgm:spPr/>
      <dgm:t>
        <a:bodyPr/>
        <a:lstStyle/>
        <a:p>
          <a:endParaRPr lang="en-US"/>
        </a:p>
      </dgm:t>
    </dgm:pt>
    <dgm:pt modelId="{977D881B-568C-43A8-B33E-262BAAE802B5}">
      <dgm:prSet/>
      <dgm:spPr/>
      <dgm:t>
        <a:bodyPr/>
        <a:lstStyle/>
        <a:p>
          <a:r>
            <a:rPr lang="hr-HR" b="0" i="0"/>
            <a:t>porez plaća temeljem rješenja koje donosi nadležna ispostava PU tromjesečno, do kraja svakog tromjesečja (u 202</a:t>
          </a:r>
          <a:r>
            <a:rPr lang="hr-HR"/>
            <a:t>4</a:t>
          </a:r>
          <a:r>
            <a:rPr lang="hr-HR" b="0" i="0"/>
            <a:t>. do 31.3., 30.6., 30.9. i 31.12.202</a:t>
          </a:r>
          <a:r>
            <a:rPr lang="hr-HR"/>
            <a:t>4</a:t>
          </a:r>
          <a:r>
            <a:rPr lang="hr-HR" b="0" i="0"/>
            <a:t>.);</a:t>
          </a:r>
          <a:endParaRPr lang="en-US"/>
        </a:p>
      </dgm:t>
    </dgm:pt>
    <dgm:pt modelId="{BFD6E2D4-8D38-4944-B143-C32927434109}" type="parTrans" cxnId="{3B3CECD2-15E5-4E24-BB9B-6B8FD98060B7}">
      <dgm:prSet/>
      <dgm:spPr/>
      <dgm:t>
        <a:bodyPr/>
        <a:lstStyle/>
        <a:p>
          <a:endParaRPr lang="en-US"/>
        </a:p>
      </dgm:t>
    </dgm:pt>
    <dgm:pt modelId="{97FAA6FC-0566-4079-BBA3-410548A2D577}" type="sibTrans" cxnId="{3B3CECD2-15E5-4E24-BB9B-6B8FD98060B7}">
      <dgm:prSet/>
      <dgm:spPr/>
      <dgm:t>
        <a:bodyPr/>
        <a:lstStyle/>
        <a:p>
          <a:endParaRPr lang="en-US"/>
        </a:p>
      </dgm:t>
    </dgm:pt>
    <dgm:pt modelId="{8C628F8C-71AC-4D36-8A92-3053B2DD7EF9}">
      <dgm:prSet/>
      <dgm:spPr/>
      <dgm:t>
        <a:bodyPr/>
        <a:lstStyle/>
        <a:p>
          <a:r>
            <a:rPr lang="hr-HR" b="0" i="0"/>
            <a:t>za svaku pruženu uslugu obvezan je izdati </a:t>
          </a:r>
          <a:r>
            <a:rPr lang="hr-HR" b="1" i="0"/>
            <a:t>račun</a:t>
          </a:r>
          <a:r>
            <a:rPr lang="hr-HR" b="0" i="0"/>
            <a:t>, te isti na kraju radnog dana upisati u </a:t>
          </a:r>
          <a:r>
            <a:rPr lang="hr-HR" b="1" i="0"/>
            <a:t>Evidenciju o prometu</a:t>
          </a:r>
          <a:r>
            <a:rPr lang="hr-HR" b="0" i="0"/>
            <a:t> kronološkim redom bez obzira je li isti naplaćen ili ne;</a:t>
          </a:r>
          <a:endParaRPr lang="en-US"/>
        </a:p>
      </dgm:t>
    </dgm:pt>
    <dgm:pt modelId="{D6C568FF-7911-4335-83DF-D35BD2B4BD96}" type="parTrans" cxnId="{B1BADBC7-B7D4-4E56-BF6D-E8C1F9099E48}">
      <dgm:prSet/>
      <dgm:spPr/>
      <dgm:t>
        <a:bodyPr/>
        <a:lstStyle/>
        <a:p>
          <a:endParaRPr lang="en-US"/>
        </a:p>
      </dgm:t>
    </dgm:pt>
    <dgm:pt modelId="{B31BB37C-1816-43AE-9ED9-26F15835CAF2}" type="sibTrans" cxnId="{B1BADBC7-B7D4-4E56-BF6D-E8C1F9099E48}">
      <dgm:prSet/>
      <dgm:spPr/>
      <dgm:t>
        <a:bodyPr/>
        <a:lstStyle/>
        <a:p>
          <a:endParaRPr lang="en-US"/>
        </a:p>
      </dgm:t>
    </dgm:pt>
    <dgm:pt modelId="{588C3DDD-C255-43EA-A07B-3BF7A8BE07E0}">
      <dgm:prSet/>
      <dgm:spPr/>
      <dgm:t>
        <a:bodyPr/>
        <a:lstStyle/>
        <a:p>
          <a:r>
            <a:rPr lang="hr-HR" b="1" i="0"/>
            <a:t>nije obveznik fiskalizacije</a:t>
          </a:r>
          <a:r>
            <a:rPr lang="hr-HR" b="0" i="0"/>
            <a:t>, te ne mora fiskalizirati izdane račune.</a:t>
          </a:r>
          <a:endParaRPr lang="en-US"/>
        </a:p>
      </dgm:t>
    </dgm:pt>
    <dgm:pt modelId="{8CFFA90B-34D5-4EBD-8807-B59012623B03}" type="parTrans" cxnId="{A865FA1E-0061-4C41-ADD8-FD19DC8FF27C}">
      <dgm:prSet/>
      <dgm:spPr/>
      <dgm:t>
        <a:bodyPr/>
        <a:lstStyle/>
        <a:p>
          <a:endParaRPr lang="en-US"/>
        </a:p>
      </dgm:t>
    </dgm:pt>
    <dgm:pt modelId="{3BE106EF-C0D7-4075-A213-AA11EE205B71}" type="sibTrans" cxnId="{A865FA1E-0061-4C41-ADD8-FD19DC8FF27C}">
      <dgm:prSet/>
      <dgm:spPr/>
      <dgm:t>
        <a:bodyPr/>
        <a:lstStyle/>
        <a:p>
          <a:endParaRPr lang="en-US"/>
        </a:p>
      </dgm:t>
    </dgm:pt>
    <dgm:pt modelId="{FADD8920-7FE4-4A6D-8AD5-7850E79DA2E1}">
      <dgm:prSet/>
      <dgm:spPr/>
      <dgm:t>
        <a:bodyPr/>
        <a:lstStyle/>
        <a:p>
          <a:r>
            <a:rPr lang="hr-HR" b="0" i="0"/>
            <a:t>Račun iznajmljivača paušaliste obvezno mora sadržavati: podatke o izdavatelju (ime i prezime, adresa prebivališta/boravišta), broj i datum izdavanja računa, ime i prezime/naziv osobe kojoj je usluga pružena, cijenu obavljene usluge.</a:t>
          </a:r>
          <a:endParaRPr lang="en-US"/>
        </a:p>
      </dgm:t>
    </dgm:pt>
    <dgm:pt modelId="{CA7CDADC-72AB-4119-9BB5-B51DD9137D40}" type="parTrans" cxnId="{150C7669-789E-463E-8732-1D1D49269082}">
      <dgm:prSet/>
      <dgm:spPr/>
      <dgm:t>
        <a:bodyPr/>
        <a:lstStyle/>
        <a:p>
          <a:endParaRPr lang="en-US"/>
        </a:p>
      </dgm:t>
    </dgm:pt>
    <dgm:pt modelId="{ED4EF2C9-BEE1-4BAF-B757-567C2B9F3E69}" type="sibTrans" cxnId="{150C7669-789E-463E-8732-1D1D49269082}">
      <dgm:prSet/>
      <dgm:spPr/>
      <dgm:t>
        <a:bodyPr/>
        <a:lstStyle/>
        <a:p>
          <a:endParaRPr lang="en-US"/>
        </a:p>
      </dgm:t>
    </dgm:pt>
    <dgm:pt modelId="{72E9D730-D783-4069-9348-740D955433E7}">
      <dgm:prSet/>
      <dgm:spPr/>
      <dgm:t>
        <a:bodyPr/>
        <a:lstStyle/>
        <a:p>
          <a:r>
            <a:rPr lang="hr-HR" b="0" i="0"/>
            <a:t>Izdavanje računa gostima, vođenje Evidencije, prijavu gosta za iznajmljivača može obavljati turistička agencija.</a:t>
          </a:r>
          <a:endParaRPr lang="en-US"/>
        </a:p>
      </dgm:t>
    </dgm:pt>
    <dgm:pt modelId="{6D39FAB2-622B-4469-9B7C-97E5139607C0}" type="parTrans" cxnId="{1862B1CE-5A59-4521-8C77-0108A8CD450C}">
      <dgm:prSet/>
      <dgm:spPr/>
      <dgm:t>
        <a:bodyPr/>
        <a:lstStyle/>
        <a:p>
          <a:endParaRPr lang="en-US"/>
        </a:p>
      </dgm:t>
    </dgm:pt>
    <dgm:pt modelId="{5E6D8415-E499-499E-90F8-C20780F08619}" type="sibTrans" cxnId="{1862B1CE-5A59-4521-8C77-0108A8CD450C}">
      <dgm:prSet/>
      <dgm:spPr/>
      <dgm:t>
        <a:bodyPr/>
        <a:lstStyle/>
        <a:p>
          <a:endParaRPr lang="en-US"/>
        </a:p>
      </dgm:t>
    </dgm:pt>
    <dgm:pt modelId="{AE6B66B7-5C75-4AB4-A9F7-72520E44AD30}" type="pres">
      <dgm:prSet presAssocID="{EE288E32-B5E8-4005-8DA6-0A45BB8E1BC7}" presName="Name0" presStyleCnt="0">
        <dgm:presLayoutVars>
          <dgm:dir/>
          <dgm:resizeHandles val="exact"/>
        </dgm:presLayoutVars>
      </dgm:prSet>
      <dgm:spPr/>
    </dgm:pt>
    <dgm:pt modelId="{A2B05C0A-3928-4AD6-B9CC-0E4EC451668D}" type="pres">
      <dgm:prSet presAssocID="{FC2BCCC5-72D8-4640-8F4C-4D5B74C78880}" presName="node" presStyleLbl="node1" presStyleIdx="0" presStyleCnt="6">
        <dgm:presLayoutVars>
          <dgm:bulletEnabled val="1"/>
        </dgm:presLayoutVars>
      </dgm:prSet>
      <dgm:spPr/>
    </dgm:pt>
    <dgm:pt modelId="{E2BF785D-5733-436E-96FB-2D833E302295}" type="pres">
      <dgm:prSet presAssocID="{5787CC9F-0245-4C5B-B6B1-715D2F28057C}" presName="sibTrans" presStyleLbl="sibTrans1D1" presStyleIdx="0" presStyleCnt="5"/>
      <dgm:spPr/>
    </dgm:pt>
    <dgm:pt modelId="{8E58FE32-3E3D-4D31-9A80-2B94B59A366C}" type="pres">
      <dgm:prSet presAssocID="{5787CC9F-0245-4C5B-B6B1-715D2F28057C}" presName="connectorText" presStyleLbl="sibTrans1D1" presStyleIdx="0" presStyleCnt="5"/>
      <dgm:spPr/>
    </dgm:pt>
    <dgm:pt modelId="{B2AD08CC-B32F-4333-A8A2-9319BF5EA981}" type="pres">
      <dgm:prSet presAssocID="{977D881B-568C-43A8-B33E-262BAAE802B5}" presName="node" presStyleLbl="node1" presStyleIdx="1" presStyleCnt="6">
        <dgm:presLayoutVars>
          <dgm:bulletEnabled val="1"/>
        </dgm:presLayoutVars>
      </dgm:prSet>
      <dgm:spPr/>
    </dgm:pt>
    <dgm:pt modelId="{312ADFD2-EA7A-435C-8BF5-77757E29B2C6}" type="pres">
      <dgm:prSet presAssocID="{97FAA6FC-0566-4079-BBA3-410548A2D577}" presName="sibTrans" presStyleLbl="sibTrans1D1" presStyleIdx="1" presStyleCnt="5"/>
      <dgm:spPr/>
    </dgm:pt>
    <dgm:pt modelId="{A88CB998-112A-4B4F-88E3-2799681D1E35}" type="pres">
      <dgm:prSet presAssocID="{97FAA6FC-0566-4079-BBA3-410548A2D577}" presName="connectorText" presStyleLbl="sibTrans1D1" presStyleIdx="1" presStyleCnt="5"/>
      <dgm:spPr/>
    </dgm:pt>
    <dgm:pt modelId="{11185660-9098-4DDD-B928-B61FE7D4D376}" type="pres">
      <dgm:prSet presAssocID="{8C628F8C-71AC-4D36-8A92-3053B2DD7EF9}" presName="node" presStyleLbl="node1" presStyleIdx="2" presStyleCnt="6">
        <dgm:presLayoutVars>
          <dgm:bulletEnabled val="1"/>
        </dgm:presLayoutVars>
      </dgm:prSet>
      <dgm:spPr/>
    </dgm:pt>
    <dgm:pt modelId="{0F48D13F-C370-45EB-9DEF-AE65D3AE7A9E}" type="pres">
      <dgm:prSet presAssocID="{B31BB37C-1816-43AE-9ED9-26F15835CAF2}" presName="sibTrans" presStyleLbl="sibTrans1D1" presStyleIdx="2" presStyleCnt="5"/>
      <dgm:spPr/>
    </dgm:pt>
    <dgm:pt modelId="{5E61BA46-F21C-41FC-94E7-74D7B67C56BC}" type="pres">
      <dgm:prSet presAssocID="{B31BB37C-1816-43AE-9ED9-26F15835CAF2}" presName="connectorText" presStyleLbl="sibTrans1D1" presStyleIdx="2" presStyleCnt="5"/>
      <dgm:spPr/>
    </dgm:pt>
    <dgm:pt modelId="{90A4B52B-7175-48D4-A15C-8C25CF5823BE}" type="pres">
      <dgm:prSet presAssocID="{588C3DDD-C255-43EA-A07B-3BF7A8BE07E0}" presName="node" presStyleLbl="node1" presStyleIdx="3" presStyleCnt="6">
        <dgm:presLayoutVars>
          <dgm:bulletEnabled val="1"/>
        </dgm:presLayoutVars>
      </dgm:prSet>
      <dgm:spPr/>
    </dgm:pt>
    <dgm:pt modelId="{22054853-93AC-40E9-BEF5-ACDDAD6941B4}" type="pres">
      <dgm:prSet presAssocID="{3BE106EF-C0D7-4075-A213-AA11EE205B71}" presName="sibTrans" presStyleLbl="sibTrans1D1" presStyleIdx="3" presStyleCnt="5"/>
      <dgm:spPr/>
    </dgm:pt>
    <dgm:pt modelId="{8DA8585D-6FFD-4DD4-A220-02DA298534B4}" type="pres">
      <dgm:prSet presAssocID="{3BE106EF-C0D7-4075-A213-AA11EE205B71}" presName="connectorText" presStyleLbl="sibTrans1D1" presStyleIdx="3" presStyleCnt="5"/>
      <dgm:spPr/>
    </dgm:pt>
    <dgm:pt modelId="{10905372-89FF-4264-B9CC-46DDBC557B55}" type="pres">
      <dgm:prSet presAssocID="{FADD8920-7FE4-4A6D-8AD5-7850E79DA2E1}" presName="node" presStyleLbl="node1" presStyleIdx="4" presStyleCnt="6">
        <dgm:presLayoutVars>
          <dgm:bulletEnabled val="1"/>
        </dgm:presLayoutVars>
      </dgm:prSet>
      <dgm:spPr/>
    </dgm:pt>
    <dgm:pt modelId="{412B86B5-F62D-4037-A35E-AFE6D6674686}" type="pres">
      <dgm:prSet presAssocID="{ED4EF2C9-BEE1-4BAF-B757-567C2B9F3E69}" presName="sibTrans" presStyleLbl="sibTrans1D1" presStyleIdx="4" presStyleCnt="5"/>
      <dgm:spPr/>
    </dgm:pt>
    <dgm:pt modelId="{827C5537-6499-420D-BB17-30D69F6481CB}" type="pres">
      <dgm:prSet presAssocID="{ED4EF2C9-BEE1-4BAF-B757-567C2B9F3E69}" presName="connectorText" presStyleLbl="sibTrans1D1" presStyleIdx="4" presStyleCnt="5"/>
      <dgm:spPr/>
    </dgm:pt>
    <dgm:pt modelId="{81F2D656-AFED-4783-AB0D-675B200F6CB0}" type="pres">
      <dgm:prSet presAssocID="{72E9D730-D783-4069-9348-740D955433E7}" presName="node" presStyleLbl="node1" presStyleIdx="5" presStyleCnt="6">
        <dgm:presLayoutVars>
          <dgm:bulletEnabled val="1"/>
        </dgm:presLayoutVars>
      </dgm:prSet>
      <dgm:spPr/>
    </dgm:pt>
  </dgm:ptLst>
  <dgm:cxnLst>
    <dgm:cxn modelId="{C632700B-1930-4F82-AABC-11D10584408D}" type="presOf" srcId="{ED4EF2C9-BEE1-4BAF-B757-567C2B9F3E69}" destId="{827C5537-6499-420D-BB17-30D69F6481CB}" srcOrd="1" destOrd="0" presId="urn:microsoft.com/office/officeart/2016/7/layout/RepeatingBendingProcessNew"/>
    <dgm:cxn modelId="{7357970C-0777-4D4D-A4AF-B7125E275C4B}" type="presOf" srcId="{FC2BCCC5-72D8-4640-8F4C-4D5B74C78880}" destId="{A2B05C0A-3928-4AD6-B9CC-0E4EC451668D}" srcOrd="0" destOrd="0" presId="urn:microsoft.com/office/officeart/2016/7/layout/RepeatingBendingProcessNew"/>
    <dgm:cxn modelId="{A865FA1E-0061-4C41-ADD8-FD19DC8FF27C}" srcId="{EE288E32-B5E8-4005-8DA6-0A45BB8E1BC7}" destId="{588C3DDD-C255-43EA-A07B-3BF7A8BE07E0}" srcOrd="3" destOrd="0" parTransId="{8CFFA90B-34D5-4EBD-8807-B59012623B03}" sibTransId="{3BE106EF-C0D7-4075-A213-AA11EE205B71}"/>
    <dgm:cxn modelId="{01CB6541-6D39-45C5-BEFE-EF586AE5891F}" type="presOf" srcId="{8C628F8C-71AC-4D36-8A92-3053B2DD7EF9}" destId="{11185660-9098-4DDD-B928-B61FE7D4D376}" srcOrd="0" destOrd="0" presId="urn:microsoft.com/office/officeart/2016/7/layout/RepeatingBendingProcessNew"/>
    <dgm:cxn modelId="{8D4CA647-D2FA-436D-95FB-FBCB6E059E27}" type="presOf" srcId="{FADD8920-7FE4-4A6D-8AD5-7850E79DA2E1}" destId="{10905372-89FF-4264-B9CC-46DDBC557B55}" srcOrd="0" destOrd="0" presId="urn:microsoft.com/office/officeart/2016/7/layout/RepeatingBendingProcessNew"/>
    <dgm:cxn modelId="{150C7669-789E-463E-8732-1D1D49269082}" srcId="{EE288E32-B5E8-4005-8DA6-0A45BB8E1BC7}" destId="{FADD8920-7FE4-4A6D-8AD5-7850E79DA2E1}" srcOrd="4" destOrd="0" parTransId="{CA7CDADC-72AB-4119-9BB5-B51DD9137D40}" sibTransId="{ED4EF2C9-BEE1-4BAF-B757-567C2B9F3E69}"/>
    <dgm:cxn modelId="{6A11F872-7296-4487-A091-FF9D4C043C44}" type="presOf" srcId="{72E9D730-D783-4069-9348-740D955433E7}" destId="{81F2D656-AFED-4783-AB0D-675B200F6CB0}" srcOrd="0" destOrd="0" presId="urn:microsoft.com/office/officeart/2016/7/layout/RepeatingBendingProcessNew"/>
    <dgm:cxn modelId="{7F2CFB72-7EFB-4A5D-8C31-866AE77AFB17}" type="presOf" srcId="{588C3DDD-C255-43EA-A07B-3BF7A8BE07E0}" destId="{90A4B52B-7175-48D4-A15C-8C25CF5823BE}" srcOrd="0" destOrd="0" presId="urn:microsoft.com/office/officeart/2016/7/layout/RepeatingBendingProcessNew"/>
    <dgm:cxn modelId="{073CBE53-8DAE-43B2-95D8-86F65C3BEBF1}" type="presOf" srcId="{3BE106EF-C0D7-4075-A213-AA11EE205B71}" destId="{8DA8585D-6FFD-4DD4-A220-02DA298534B4}" srcOrd="1" destOrd="0" presId="urn:microsoft.com/office/officeart/2016/7/layout/RepeatingBendingProcessNew"/>
    <dgm:cxn modelId="{6F703C7C-85AA-4D43-B016-66A32E6EBA4D}" type="presOf" srcId="{97FAA6FC-0566-4079-BBA3-410548A2D577}" destId="{312ADFD2-EA7A-435C-8BF5-77757E29B2C6}" srcOrd="0" destOrd="0" presId="urn:microsoft.com/office/officeart/2016/7/layout/RepeatingBendingProcessNew"/>
    <dgm:cxn modelId="{F7235781-D075-4185-81AF-A2D89583A169}" type="presOf" srcId="{5787CC9F-0245-4C5B-B6B1-715D2F28057C}" destId="{8E58FE32-3E3D-4D31-9A80-2B94B59A366C}" srcOrd="1" destOrd="0" presId="urn:microsoft.com/office/officeart/2016/7/layout/RepeatingBendingProcessNew"/>
    <dgm:cxn modelId="{111DAE99-A3FD-426C-A26E-C7259E71D96F}" type="presOf" srcId="{97FAA6FC-0566-4079-BBA3-410548A2D577}" destId="{A88CB998-112A-4B4F-88E3-2799681D1E35}" srcOrd="1" destOrd="0" presId="urn:microsoft.com/office/officeart/2016/7/layout/RepeatingBendingProcessNew"/>
    <dgm:cxn modelId="{7448D5A7-D4A2-4FF6-BEE9-780D9417A2CA}" type="presOf" srcId="{EE288E32-B5E8-4005-8DA6-0A45BB8E1BC7}" destId="{AE6B66B7-5C75-4AB4-A9F7-72520E44AD30}" srcOrd="0" destOrd="0" presId="urn:microsoft.com/office/officeart/2016/7/layout/RepeatingBendingProcessNew"/>
    <dgm:cxn modelId="{D44CD0AA-1AF8-47A3-B36C-C62B6735192F}" type="presOf" srcId="{B31BB37C-1816-43AE-9ED9-26F15835CAF2}" destId="{0F48D13F-C370-45EB-9DEF-AE65D3AE7A9E}" srcOrd="0" destOrd="0" presId="urn:microsoft.com/office/officeart/2016/7/layout/RepeatingBendingProcessNew"/>
    <dgm:cxn modelId="{60E6B7C5-DE56-4BE5-8CD5-66557FEB2534}" srcId="{EE288E32-B5E8-4005-8DA6-0A45BB8E1BC7}" destId="{FC2BCCC5-72D8-4640-8F4C-4D5B74C78880}" srcOrd="0" destOrd="0" parTransId="{8E431F12-9C5D-4A88-9FEE-CCE6FA3C0E5A}" sibTransId="{5787CC9F-0245-4C5B-B6B1-715D2F28057C}"/>
    <dgm:cxn modelId="{B1BADBC7-B7D4-4E56-BF6D-E8C1F9099E48}" srcId="{EE288E32-B5E8-4005-8DA6-0A45BB8E1BC7}" destId="{8C628F8C-71AC-4D36-8A92-3053B2DD7EF9}" srcOrd="2" destOrd="0" parTransId="{D6C568FF-7911-4335-83DF-D35BD2B4BD96}" sibTransId="{B31BB37C-1816-43AE-9ED9-26F15835CAF2}"/>
    <dgm:cxn modelId="{F53E52CE-B2AE-4D3E-A28B-A5C1B3CB1739}" type="presOf" srcId="{B31BB37C-1816-43AE-9ED9-26F15835CAF2}" destId="{5E61BA46-F21C-41FC-94E7-74D7B67C56BC}" srcOrd="1" destOrd="0" presId="urn:microsoft.com/office/officeart/2016/7/layout/RepeatingBendingProcessNew"/>
    <dgm:cxn modelId="{1862B1CE-5A59-4521-8C77-0108A8CD450C}" srcId="{EE288E32-B5E8-4005-8DA6-0A45BB8E1BC7}" destId="{72E9D730-D783-4069-9348-740D955433E7}" srcOrd="5" destOrd="0" parTransId="{6D39FAB2-622B-4469-9B7C-97E5139607C0}" sibTransId="{5E6D8415-E499-499E-90F8-C20780F08619}"/>
    <dgm:cxn modelId="{3B3CECD2-15E5-4E24-BB9B-6B8FD98060B7}" srcId="{EE288E32-B5E8-4005-8DA6-0A45BB8E1BC7}" destId="{977D881B-568C-43A8-B33E-262BAAE802B5}" srcOrd="1" destOrd="0" parTransId="{BFD6E2D4-8D38-4944-B143-C32927434109}" sibTransId="{97FAA6FC-0566-4079-BBA3-410548A2D577}"/>
    <dgm:cxn modelId="{16A93AE0-840B-46BF-8768-4CD6AA143D41}" type="presOf" srcId="{977D881B-568C-43A8-B33E-262BAAE802B5}" destId="{B2AD08CC-B32F-4333-A8A2-9319BF5EA981}" srcOrd="0" destOrd="0" presId="urn:microsoft.com/office/officeart/2016/7/layout/RepeatingBendingProcessNew"/>
    <dgm:cxn modelId="{FE93B5F3-CDC7-4D8B-8281-F3704D046A73}" type="presOf" srcId="{5787CC9F-0245-4C5B-B6B1-715D2F28057C}" destId="{E2BF785D-5733-436E-96FB-2D833E302295}" srcOrd="0" destOrd="0" presId="urn:microsoft.com/office/officeart/2016/7/layout/RepeatingBendingProcessNew"/>
    <dgm:cxn modelId="{2A0C96F8-8490-4393-9ACE-8A9ABA5C99C1}" type="presOf" srcId="{3BE106EF-C0D7-4075-A213-AA11EE205B71}" destId="{22054853-93AC-40E9-BEF5-ACDDAD6941B4}" srcOrd="0" destOrd="0" presId="urn:microsoft.com/office/officeart/2016/7/layout/RepeatingBendingProcessNew"/>
    <dgm:cxn modelId="{AC5531FD-9E96-4D47-A256-DF6B44846C5B}" type="presOf" srcId="{ED4EF2C9-BEE1-4BAF-B757-567C2B9F3E69}" destId="{412B86B5-F62D-4037-A35E-AFE6D6674686}" srcOrd="0" destOrd="0" presId="urn:microsoft.com/office/officeart/2016/7/layout/RepeatingBendingProcessNew"/>
    <dgm:cxn modelId="{5D057BA9-B3D7-4756-910A-3ED877B144A2}" type="presParOf" srcId="{AE6B66B7-5C75-4AB4-A9F7-72520E44AD30}" destId="{A2B05C0A-3928-4AD6-B9CC-0E4EC451668D}" srcOrd="0" destOrd="0" presId="urn:microsoft.com/office/officeart/2016/7/layout/RepeatingBendingProcessNew"/>
    <dgm:cxn modelId="{66A2C528-D227-4413-8126-DDF54B6ECCE5}" type="presParOf" srcId="{AE6B66B7-5C75-4AB4-A9F7-72520E44AD30}" destId="{E2BF785D-5733-436E-96FB-2D833E302295}" srcOrd="1" destOrd="0" presId="urn:microsoft.com/office/officeart/2016/7/layout/RepeatingBendingProcessNew"/>
    <dgm:cxn modelId="{92AC73EC-0C4A-4C87-8BE8-2E4483FDA0D9}" type="presParOf" srcId="{E2BF785D-5733-436E-96FB-2D833E302295}" destId="{8E58FE32-3E3D-4D31-9A80-2B94B59A366C}" srcOrd="0" destOrd="0" presId="urn:microsoft.com/office/officeart/2016/7/layout/RepeatingBendingProcessNew"/>
    <dgm:cxn modelId="{CDF25C11-FE8E-4726-857E-6851540EDB7D}" type="presParOf" srcId="{AE6B66B7-5C75-4AB4-A9F7-72520E44AD30}" destId="{B2AD08CC-B32F-4333-A8A2-9319BF5EA981}" srcOrd="2" destOrd="0" presId="urn:microsoft.com/office/officeart/2016/7/layout/RepeatingBendingProcessNew"/>
    <dgm:cxn modelId="{C999EA39-80AD-4778-951F-3E820DA1F934}" type="presParOf" srcId="{AE6B66B7-5C75-4AB4-A9F7-72520E44AD30}" destId="{312ADFD2-EA7A-435C-8BF5-77757E29B2C6}" srcOrd="3" destOrd="0" presId="urn:microsoft.com/office/officeart/2016/7/layout/RepeatingBendingProcessNew"/>
    <dgm:cxn modelId="{79BCA562-755D-481A-BFC3-191FB29451DB}" type="presParOf" srcId="{312ADFD2-EA7A-435C-8BF5-77757E29B2C6}" destId="{A88CB998-112A-4B4F-88E3-2799681D1E35}" srcOrd="0" destOrd="0" presId="urn:microsoft.com/office/officeart/2016/7/layout/RepeatingBendingProcessNew"/>
    <dgm:cxn modelId="{7D0BED76-F3F7-4D44-9CC4-B3F3DE8D4AC8}" type="presParOf" srcId="{AE6B66B7-5C75-4AB4-A9F7-72520E44AD30}" destId="{11185660-9098-4DDD-B928-B61FE7D4D376}" srcOrd="4" destOrd="0" presId="urn:microsoft.com/office/officeart/2016/7/layout/RepeatingBendingProcessNew"/>
    <dgm:cxn modelId="{C8456D6F-E953-4E03-B584-5623EB83B805}" type="presParOf" srcId="{AE6B66B7-5C75-4AB4-A9F7-72520E44AD30}" destId="{0F48D13F-C370-45EB-9DEF-AE65D3AE7A9E}" srcOrd="5" destOrd="0" presId="urn:microsoft.com/office/officeart/2016/7/layout/RepeatingBendingProcessNew"/>
    <dgm:cxn modelId="{536E6CEE-38EA-4910-BB72-8A04F5AF48F6}" type="presParOf" srcId="{0F48D13F-C370-45EB-9DEF-AE65D3AE7A9E}" destId="{5E61BA46-F21C-41FC-94E7-74D7B67C56BC}" srcOrd="0" destOrd="0" presId="urn:microsoft.com/office/officeart/2016/7/layout/RepeatingBendingProcessNew"/>
    <dgm:cxn modelId="{A39530DB-160A-4BEF-8C2A-069BB3A3CAB1}" type="presParOf" srcId="{AE6B66B7-5C75-4AB4-A9F7-72520E44AD30}" destId="{90A4B52B-7175-48D4-A15C-8C25CF5823BE}" srcOrd="6" destOrd="0" presId="urn:microsoft.com/office/officeart/2016/7/layout/RepeatingBendingProcessNew"/>
    <dgm:cxn modelId="{BA747AC6-E14A-4191-812A-8F86D92F2B9B}" type="presParOf" srcId="{AE6B66B7-5C75-4AB4-A9F7-72520E44AD30}" destId="{22054853-93AC-40E9-BEF5-ACDDAD6941B4}" srcOrd="7" destOrd="0" presId="urn:microsoft.com/office/officeart/2016/7/layout/RepeatingBendingProcessNew"/>
    <dgm:cxn modelId="{2AA11BF2-518A-4F60-B04F-0E8A2DD22971}" type="presParOf" srcId="{22054853-93AC-40E9-BEF5-ACDDAD6941B4}" destId="{8DA8585D-6FFD-4DD4-A220-02DA298534B4}" srcOrd="0" destOrd="0" presId="urn:microsoft.com/office/officeart/2016/7/layout/RepeatingBendingProcessNew"/>
    <dgm:cxn modelId="{DDD08B62-270A-45E6-9E16-23512113FF0A}" type="presParOf" srcId="{AE6B66B7-5C75-4AB4-A9F7-72520E44AD30}" destId="{10905372-89FF-4264-B9CC-46DDBC557B55}" srcOrd="8" destOrd="0" presId="urn:microsoft.com/office/officeart/2016/7/layout/RepeatingBendingProcessNew"/>
    <dgm:cxn modelId="{5273CA9B-91AE-4CD1-9EF7-12AC31F27A5C}" type="presParOf" srcId="{AE6B66B7-5C75-4AB4-A9F7-72520E44AD30}" destId="{412B86B5-F62D-4037-A35E-AFE6D6674686}" srcOrd="9" destOrd="0" presId="urn:microsoft.com/office/officeart/2016/7/layout/RepeatingBendingProcessNew"/>
    <dgm:cxn modelId="{EC501E8D-336D-4728-A8C9-196EA15C6050}" type="presParOf" srcId="{412B86B5-F62D-4037-A35E-AFE6D6674686}" destId="{827C5537-6499-420D-BB17-30D69F6481CB}" srcOrd="0" destOrd="0" presId="urn:microsoft.com/office/officeart/2016/7/layout/RepeatingBendingProcessNew"/>
    <dgm:cxn modelId="{2276AD82-6330-496C-AB7D-5E98493BBFF5}" type="presParOf" srcId="{AE6B66B7-5C75-4AB4-A9F7-72520E44AD30}" destId="{81F2D656-AFED-4783-AB0D-675B200F6CB0}"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FC24C2-5EC6-4C27-A582-A19DF7835CB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238497C-C6CE-4CA0-818C-F9967DB85508}">
      <dgm:prSet/>
      <dgm:spPr/>
      <dgm:t>
        <a:bodyPr/>
        <a:lstStyle/>
        <a:p>
          <a:r>
            <a:rPr lang="hr-HR" b="0" i="0"/>
            <a:t>Iznajmljivač koji je </a:t>
          </a:r>
          <a:r>
            <a:rPr lang="hr-HR" b="0" i="0">
              <a:hlinkClick xmlns:r="http://schemas.openxmlformats.org/officeDocument/2006/relationships" r:id="rId1"/>
            </a:rPr>
            <a:t>obveznik poreza na dohodak</a:t>
          </a:r>
          <a:r>
            <a:rPr lang="hr-HR" b="0" i="0"/>
            <a:t> od samostalne djelatnosti dužan je voditi:</a:t>
          </a:r>
          <a:endParaRPr lang="en-US"/>
        </a:p>
      </dgm:t>
    </dgm:pt>
    <dgm:pt modelId="{BEA2C201-3532-4266-83FF-DB31D0EFE838}" type="parTrans" cxnId="{092031C5-50F7-4B20-8BC3-FED183FD50BE}">
      <dgm:prSet/>
      <dgm:spPr/>
      <dgm:t>
        <a:bodyPr/>
        <a:lstStyle/>
        <a:p>
          <a:endParaRPr lang="en-US"/>
        </a:p>
      </dgm:t>
    </dgm:pt>
    <dgm:pt modelId="{13EC2BAD-C012-464D-820D-4D61C9924617}" type="sibTrans" cxnId="{092031C5-50F7-4B20-8BC3-FED183FD50BE}">
      <dgm:prSet/>
      <dgm:spPr/>
      <dgm:t>
        <a:bodyPr/>
        <a:lstStyle/>
        <a:p>
          <a:endParaRPr lang="en-US"/>
        </a:p>
      </dgm:t>
    </dgm:pt>
    <dgm:pt modelId="{1F318D9C-B142-41AF-B8B3-611C7D51BEA5}">
      <dgm:prSet/>
      <dgm:spPr/>
      <dgm:t>
        <a:bodyPr/>
        <a:lstStyle/>
        <a:p>
          <a:r>
            <a:rPr lang="hr-HR" b="0" i="0"/>
            <a:t>knjigu primitaka i izdataka (obrazac KPI)</a:t>
          </a:r>
          <a:endParaRPr lang="en-US"/>
        </a:p>
      </dgm:t>
    </dgm:pt>
    <dgm:pt modelId="{C211AF9B-63D1-4C6B-BCE4-9F58C07D1BE1}" type="parTrans" cxnId="{D5DC07DC-EE65-46B8-B846-693C34529D1A}">
      <dgm:prSet/>
      <dgm:spPr/>
      <dgm:t>
        <a:bodyPr/>
        <a:lstStyle/>
        <a:p>
          <a:endParaRPr lang="en-US"/>
        </a:p>
      </dgm:t>
    </dgm:pt>
    <dgm:pt modelId="{CB1AA3F2-13A1-4307-A289-C40DB5E55E4B}" type="sibTrans" cxnId="{D5DC07DC-EE65-46B8-B846-693C34529D1A}">
      <dgm:prSet/>
      <dgm:spPr/>
      <dgm:t>
        <a:bodyPr/>
        <a:lstStyle/>
        <a:p>
          <a:endParaRPr lang="en-US"/>
        </a:p>
      </dgm:t>
    </dgm:pt>
    <dgm:pt modelId="{986F0FC7-0896-4D04-AD95-CFDF9E7DDEFB}">
      <dgm:prSet/>
      <dgm:spPr/>
      <dgm:t>
        <a:bodyPr/>
        <a:lstStyle/>
        <a:p>
          <a:r>
            <a:rPr lang="hr-HR" b="0" i="0"/>
            <a:t>popis dugotrajne imovine (Obrazac DI),</a:t>
          </a:r>
          <a:endParaRPr lang="en-US"/>
        </a:p>
      </dgm:t>
    </dgm:pt>
    <dgm:pt modelId="{16B8A863-4787-4185-B955-BB9ECFDB35E6}" type="parTrans" cxnId="{02DA205F-589C-4ED3-8D68-580863A1B397}">
      <dgm:prSet/>
      <dgm:spPr/>
      <dgm:t>
        <a:bodyPr/>
        <a:lstStyle/>
        <a:p>
          <a:endParaRPr lang="en-US"/>
        </a:p>
      </dgm:t>
    </dgm:pt>
    <dgm:pt modelId="{D70FC6F5-72CB-48F6-8A84-D1FEF153494F}" type="sibTrans" cxnId="{02DA205F-589C-4ED3-8D68-580863A1B397}">
      <dgm:prSet/>
      <dgm:spPr/>
      <dgm:t>
        <a:bodyPr/>
        <a:lstStyle/>
        <a:p>
          <a:endParaRPr lang="en-US"/>
        </a:p>
      </dgm:t>
    </dgm:pt>
    <dgm:pt modelId="{33FC6F6C-7CDF-4FE6-ADC0-133299C0F637}">
      <dgm:prSet/>
      <dgm:spPr/>
      <dgm:t>
        <a:bodyPr/>
        <a:lstStyle/>
        <a:p>
          <a:r>
            <a:rPr lang="hr-HR" b="0" i="0"/>
            <a:t>knjigu prometa (obrazac KPR),</a:t>
          </a:r>
          <a:endParaRPr lang="en-US"/>
        </a:p>
      </dgm:t>
    </dgm:pt>
    <dgm:pt modelId="{AF796D37-D4FA-4D38-8408-110384C894C1}" type="parTrans" cxnId="{FCFDAAAD-F934-4560-8C8A-4051C4CEB064}">
      <dgm:prSet/>
      <dgm:spPr/>
      <dgm:t>
        <a:bodyPr/>
        <a:lstStyle/>
        <a:p>
          <a:endParaRPr lang="en-US"/>
        </a:p>
      </dgm:t>
    </dgm:pt>
    <dgm:pt modelId="{24F2BE69-21DB-4929-8F96-6CD6AD622B85}" type="sibTrans" cxnId="{FCFDAAAD-F934-4560-8C8A-4051C4CEB064}">
      <dgm:prSet/>
      <dgm:spPr/>
      <dgm:t>
        <a:bodyPr/>
        <a:lstStyle/>
        <a:p>
          <a:endParaRPr lang="en-US"/>
        </a:p>
      </dgm:t>
    </dgm:pt>
    <dgm:pt modelId="{8F6E26DE-2C13-4B72-B18C-2ACE8245589B}">
      <dgm:prSet/>
      <dgm:spPr/>
      <dgm:t>
        <a:bodyPr/>
        <a:lstStyle/>
        <a:p>
          <a:r>
            <a:rPr lang="hr-HR" b="0" i="0"/>
            <a:t>evidencije o tražbinama i obvezama (obrazac TO) sukladno propisima koji uređuju porez na dohodak.</a:t>
          </a:r>
          <a:endParaRPr lang="en-US"/>
        </a:p>
      </dgm:t>
    </dgm:pt>
    <dgm:pt modelId="{DA2DF2BF-049A-4343-97E9-A1959AD07296}" type="parTrans" cxnId="{06C45627-136D-424E-ABF2-1FE692AB175A}">
      <dgm:prSet/>
      <dgm:spPr/>
      <dgm:t>
        <a:bodyPr/>
        <a:lstStyle/>
        <a:p>
          <a:endParaRPr lang="en-US"/>
        </a:p>
      </dgm:t>
    </dgm:pt>
    <dgm:pt modelId="{578F7CCA-29FA-42AE-9048-8FEAE69A1DE4}" type="sibTrans" cxnId="{06C45627-136D-424E-ABF2-1FE692AB175A}">
      <dgm:prSet/>
      <dgm:spPr/>
      <dgm:t>
        <a:bodyPr/>
        <a:lstStyle/>
        <a:p>
          <a:endParaRPr lang="en-US"/>
        </a:p>
      </dgm:t>
    </dgm:pt>
    <dgm:pt modelId="{25020CB2-1A40-4B2B-8F1D-A23F4B8FB9D9}" type="pres">
      <dgm:prSet presAssocID="{98FC24C2-5EC6-4C27-A582-A19DF7835CBC}" presName="linear" presStyleCnt="0">
        <dgm:presLayoutVars>
          <dgm:animLvl val="lvl"/>
          <dgm:resizeHandles val="exact"/>
        </dgm:presLayoutVars>
      </dgm:prSet>
      <dgm:spPr/>
    </dgm:pt>
    <dgm:pt modelId="{96699FAB-AAEF-4E69-9F0B-53F449BB9470}" type="pres">
      <dgm:prSet presAssocID="{9238497C-C6CE-4CA0-818C-F9967DB85508}" presName="parentText" presStyleLbl="node1" presStyleIdx="0" presStyleCnt="5">
        <dgm:presLayoutVars>
          <dgm:chMax val="0"/>
          <dgm:bulletEnabled val="1"/>
        </dgm:presLayoutVars>
      </dgm:prSet>
      <dgm:spPr/>
    </dgm:pt>
    <dgm:pt modelId="{143CCEEA-5AC6-43D8-B3E1-83BF6EA4E48D}" type="pres">
      <dgm:prSet presAssocID="{13EC2BAD-C012-464D-820D-4D61C9924617}" presName="spacer" presStyleCnt="0"/>
      <dgm:spPr/>
    </dgm:pt>
    <dgm:pt modelId="{1E170696-A853-49EA-9949-155F0626B3FE}" type="pres">
      <dgm:prSet presAssocID="{1F318D9C-B142-41AF-B8B3-611C7D51BEA5}" presName="parentText" presStyleLbl="node1" presStyleIdx="1" presStyleCnt="5">
        <dgm:presLayoutVars>
          <dgm:chMax val="0"/>
          <dgm:bulletEnabled val="1"/>
        </dgm:presLayoutVars>
      </dgm:prSet>
      <dgm:spPr/>
    </dgm:pt>
    <dgm:pt modelId="{2B697A61-DB4F-4162-AFF0-7F7A8A50692B}" type="pres">
      <dgm:prSet presAssocID="{CB1AA3F2-13A1-4307-A289-C40DB5E55E4B}" presName="spacer" presStyleCnt="0"/>
      <dgm:spPr/>
    </dgm:pt>
    <dgm:pt modelId="{40D3B1F1-591B-4393-ACEB-BD1997AA031D}" type="pres">
      <dgm:prSet presAssocID="{986F0FC7-0896-4D04-AD95-CFDF9E7DDEFB}" presName="parentText" presStyleLbl="node1" presStyleIdx="2" presStyleCnt="5">
        <dgm:presLayoutVars>
          <dgm:chMax val="0"/>
          <dgm:bulletEnabled val="1"/>
        </dgm:presLayoutVars>
      </dgm:prSet>
      <dgm:spPr/>
    </dgm:pt>
    <dgm:pt modelId="{19E8B006-48F0-48F9-B1AD-15A0AF4FFC4A}" type="pres">
      <dgm:prSet presAssocID="{D70FC6F5-72CB-48F6-8A84-D1FEF153494F}" presName="spacer" presStyleCnt="0"/>
      <dgm:spPr/>
    </dgm:pt>
    <dgm:pt modelId="{1BB75E50-D238-43B3-B12E-DD8276CF4829}" type="pres">
      <dgm:prSet presAssocID="{33FC6F6C-7CDF-4FE6-ADC0-133299C0F637}" presName="parentText" presStyleLbl="node1" presStyleIdx="3" presStyleCnt="5">
        <dgm:presLayoutVars>
          <dgm:chMax val="0"/>
          <dgm:bulletEnabled val="1"/>
        </dgm:presLayoutVars>
      </dgm:prSet>
      <dgm:spPr/>
    </dgm:pt>
    <dgm:pt modelId="{D79F999E-E4C1-4FAA-84AB-F59C3CB62A4D}" type="pres">
      <dgm:prSet presAssocID="{24F2BE69-21DB-4929-8F96-6CD6AD622B85}" presName="spacer" presStyleCnt="0"/>
      <dgm:spPr/>
    </dgm:pt>
    <dgm:pt modelId="{09412B34-2448-4F2D-8896-9DFD3C0461CE}" type="pres">
      <dgm:prSet presAssocID="{8F6E26DE-2C13-4B72-B18C-2ACE8245589B}" presName="parentText" presStyleLbl="node1" presStyleIdx="4" presStyleCnt="5">
        <dgm:presLayoutVars>
          <dgm:chMax val="0"/>
          <dgm:bulletEnabled val="1"/>
        </dgm:presLayoutVars>
      </dgm:prSet>
      <dgm:spPr/>
    </dgm:pt>
  </dgm:ptLst>
  <dgm:cxnLst>
    <dgm:cxn modelId="{891A861A-E285-4446-8E28-96F7A0A85641}" type="presOf" srcId="{1F318D9C-B142-41AF-B8B3-611C7D51BEA5}" destId="{1E170696-A853-49EA-9949-155F0626B3FE}" srcOrd="0" destOrd="0" presId="urn:microsoft.com/office/officeart/2005/8/layout/vList2"/>
    <dgm:cxn modelId="{06C45627-136D-424E-ABF2-1FE692AB175A}" srcId="{98FC24C2-5EC6-4C27-A582-A19DF7835CBC}" destId="{8F6E26DE-2C13-4B72-B18C-2ACE8245589B}" srcOrd="4" destOrd="0" parTransId="{DA2DF2BF-049A-4343-97E9-A1959AD07296}" sibTransId="{578F7CCA-29FA-42AE-9048-8FEAE69A1DE4}"/>
    <dgm:cxn modelId="{0E1BFA5C-A9D0-41CA-A986-F52A9FEEF425}" type="presOf" srcId="{8F6E26DE-2C13-4B72-B18C-2ACE8245589B}" destId="{09412B34-2448-4F2D-8896-9DFD3C0461CE}" srcOrd="0" destOrd="0" presId="urn:microsoft.com/office/officeart/2005/8/layout/vList2"/>
    <dgm:cxn modelId="{02DA205F-589C-4ED3-8D68-580863A1B397}" srcId="{98FC24C2-5EC6-4C27-A582-A19DF7835CBC}" destId="{986F0FC7-0896-4D04-AD95-CFDF9E7DDEFB}" srcOrd="2" destOrd="0" parTransId="{16B8A863-4787-4185-B955-BB9ECFDB35E6}" sibTransId="{D70FC6F5-72CB-48F6-8A84-D1FEF153494F}"/>
    <dgm:cxn modelId="{6C2A0873-2FC4-428A-8FD2-53AD3770221A}" type="presOf" srcId="{33FC6F6C-7CDF-4FE6-ADC0-133299C0F637}" destId="{1BB75E50-D238-43B3-B12E-DD8276CF4829}" srcOrd="0" destOrd="0" presId="urn:microsoft.com/office/officeart/2005/8/layout/vList2"/>
    <dgm:cxn modelId="{04E9677F-4A3A-4A8B-91C8-643D4ACB9EAC}" type="presOf" srcId="{98FC24C2-5EC6-4C27-A582-A19DF7835CBC}" destId="{25020CB2-1A40-4B2B-8F1D-A23F4B8FB9D9}" srcOrd="0" destOrd="0" presId="urn:microsoft.com/office/officeart/2005/8/layout/vList2"/>
    <dgm:cxn modelId="{109EC288-53F8-4627-AA27-3729F682BDD7}" type="presOf" srcId="{9238497C-C6CE-4CA0-818C-F9967DB85508}" destId="{96699FAB-AAEF-4E69-9F0B-53F449BB9470}" srcOrd="0" destOrd="0" presId="urn:microsoft.com/office/officeart/2005/8/layout/vList2"/>
    <dgm:cxn modelId="{4E6BD8A9-0FE7-417E-95E5-16F7027B335E}" type="presOf" srcId="{986F0FC7-0896-4D04-AD95-CFDF9E7DDEFB}" destId="{40D3B1F1-591B-4393-ACEB-BD1997AA031D}" srcOrd="0" destOrd="0" presId="urn:microsoft.com/office/officeart/2005/8/layout/vList2"/>
    <dgm:cxn modelId="{FCFDAAAD-F934-4560-8C8A-4051C4CEB064}" srcId="{98FC24C2-5EC6-4C27-A582-A19DF7835CBC}" destId="{33FC6F6C-7CDF-4FE6-ADC0-133299C0F637}" srcOrd="3" destOrd="0" parTransId="{AF796D37-D4FA-4D38-8408-110384C894C1}" sibTransId="{24F2BE69-21DB-4929-8F96-6CD6AD622B85}"/>
    <dgm:cxn modelId="{092031C5-50F7-4B20-8BC3-FED183FD50BE}" srcId="{98FC24C2-5EC6-4C27-A582-A19DF7835CBC}" destId="{9238497C-C6CE-4CA0-818C-F9967DB85508}" srcOrd="0" destOrd="0" parTransId="{BEA2C201-3532-4266-83FF-DB31D0EFE838}" sibTransId="{13EC2BAD-C012-464D-820D-4D61C9924617}"/>
    <dgm:cxn modelId="{D5DC07DC-EE65-46B8-B846-693C34529D1A}" srcId="{98FC24C2-5EC6-4C27-A582-A19DF7835CBC}" destId="{1F318D9C-B142-41AF-B8B3-611C7D51BEA5}" srcOrd="1" destOrd="0" parTransId="{C211AF9B-63D1-4C6B-BCE4-9F58C07D1BE1}" sibTransId="{CB1AA3F2-13A1-4307-A289-C40DB5E55E4B}"/>
    <dgm:cxn modelId="{FBC947E4-A413-4046-92E4-DD49897B9BA0}" type="presParOf" srcId="{25020CB2-1A40-4B2B-8F1D-A23F4B8FB9D9}" destId="{96699FAB-AAEF-4E69-9F0B-53F449BB9470}" srcOrd="0" destOrd="0" presId="urn:microsoft.com/office/officeart/2005/8/layout/vList2"/>
    <dgm:cxn modelId="{E2FFD318-445A-45E3-9E27-7AE89EE94646}" type="presParOf" srcId="{25020CB2-1A40-4B2B-8F1D-A23F4B8FB9D9}" destId="{143CCEEA-5AC6-43D8-B3E1-83BF6EA4E48D}" srcOrd="1" destOrd="0" presId="urn:microsoft.com/office/officeart/2005/8/layout/vList2"/>
    <dgm:cxn modelId="{835B5034-F6E3-460A-B581-2A59F47A4B24}" type="presParOf" srcId="{25020CB2-1A40-4B2B-8F1D-A23F4B8FB9D9}" destId="{1E170696-A853-49EA-9949-155F0626B3FE}" srcOrd="2" destOrd="0" presId="urn:microsoft.com/office/officeart/2005/8/layout/vList2"/>
    <dgm:cxn modelId="{61EA50E4-796C-4518-BFCD-F6A4DE5247A4}" type="presParOf" srcId="{25020CB2-1A40-4B2B-8F1D-A23F4B8FB9D9}" destId="{2B697A61-DB4F-4162-AFF0-7F7A8A50692B}" srcOrd="3" destOrd="0" presId="urn:microsoft.com/office/officeart/2005/8/layout/vList2"/>
    <dgm:cxn modelId="{DD51DA32-D459-41EB-B72F-D3F620F1D6CD}" type="presParOf" srcId="{25020CB2-1A40-4B2B-8F1D-A23F4B8FB9D9}" destId="{40D3B1F1-591B-4393-ACEB-BD1997AA031D}" srcOrd="4" destOrd="0" presId="urn:microsoft.com/office/officeart/2005/8/layout/vList2"/>
    <dgm:cxn modelId="{614DF2AE-AA8A-41D7-A819-D2CD91211BB3}" type="presParOf" srcId="{25020CB2-1A40-4B2B-8F1D-A23F4B8FB9D9}" destId="{19E8B006-48F0-48F9-B1AD-15A0AF4FFC4A}" srcOrd="5" destOrd="0" presId="urn:microsoft.com/office/officeart/2005/8/layout/vList2"/>
    <dgm:cxn modelId="{73AA7BA3-15A6-475D-A5B2-3824882EB50B}" type="presParOf" srcId="{25020CB2-1A40-4B2B-8F1D-A23F4B8FB9D9}" destId="{1BB75E50-D238-43B3-B12E-DD8276CF4829}" srcOrd="6" destOrd="0" presId="urn:microsoft.com/office/officeart/2005/8/layout/vList2"/>
    <dgm:cxn modelId="{4DC9DBC8-574B-43CE-8500-DEC9D17A5ECB}" type="presParOf" srcId="{25020CB2-1A40-4B2B-8F1D-A23F4B8FB9D9}" destId="{D79F999E-E4C1-4FAA-84AB-F59C3CB62A4D}" srcOrd="7" destOrd="0" presId="urn:microsoft.com/office/officeart/2005/8/layout/vList2"/>
    <dgm:cxn modelId="{FFC2CA88-1B65-495B-A14E-BECA7A6F5B12}" type="presParOf" srcId="{25020CB2-1A40-4B2B-8F1D-A23F4B8FB9D9}" destId="{09412B34-2448-4F2D-8896-9DFD3C0461C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5EDF64-FE8C-481A-93B0-8A292A99D4B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409F490-F14B-438A-9450-0E3A0EE9A23A}">
      <dgm:prSet/>
      <dgm:spPr/>
      <dgm:t>
        <a:bodyPr/>
        <a:lstStyle/>
        <a:p>
          <a:r>
            <a:rPr lang="hr-HR"/>
            <a:t>Grad do 30.000 stanovnika 15 – 22% niža, 25 – 33% viša</a:t>
          </a:r>
          <a:endParaRPr lang="en-US"/>
        </a:p>
      </dgm:t>
    </dgm:pt>
    <dgm:pt modelId="{3CEE9844-6972-4FB9-96E0-887A7B610D30}" type="parTrans" cxnId="{47BEF37D-E54B-4AEA-B871-D848D62B3B0E}">
      <dgm:prSet/>
      <dgm:spPr/>
      <dgm:t>
        <a:bodyPr/>
        <a:lstStyle/>
        <a:p>
          <a:endParaRPr lang="en-US"/>
        </a:p>
      </dgm:t>
    </dgm:pt>
    <dgm:pt modelId="{1F7A8E52-9B86-4C3A-9E41-A5DBED11F9D5}" type="sibTrans" cxnId="{47BEF37D-E54B-4AEA-B871-D848D62B3B0E}">
      <dgm:prSet/>
      <dgm:spPr/>
      <dgm:t>
        <a:bodyPr/>
        <a:lstStyle/>
        <a:p>
          <a:endParaRPr lang="en-US"/>
        </a:p>
      </dgm:t>
    </dgm:pt>
    <dgm:pt modelId="{24DD6A2B-2346-4C1B-9CFC-91F79FB19A2A}">
      <dgm:prSet/>
      <dgm:spPr/>
      <dgm:t>
        <a:bodyPr/>
        <a:lstStyle/>
        <a:p>
          <a:r>
            <a:rPr lang="hr-HR"/>
            <a:t>Grad s više od 30.000 stanovnika 15 – 23% i 25 34,50 %</a:t>
          </a:r>
          <a:endParaRPr lang="en-US"/>
        </a:p>
      </dgm:t>
    </dgm:pt>
    <dgm:pt modelId="{AE7733CE-F2C5-4E77-9824-DAA53D84A1FF}" type="parTrans" cxnId="{15D087E8-6C75-467A-903A-D287B4ABDC3F}">
      <dgm:prSet/>
      <dgm:spPr/>
      <dgm:t>
        <a:bodyPr/>
        <a:lstStyle/>
        <a:p>
          <a:endParaRPr lang="en-US"/>
        </a:p>
      </dgm:t>
    </dgm:pt>
    <dgm:pt modelId="{A0D37D21-D1E6-4D9F-9815-9DDB37AC4D04}" type="sibTrans" cxnId="{15D087E8-6C75-467A-903A-D287B4ABDC3F}">
      <dgm:prSet/>
      <dgm:spPr/>
      <dgm:t>
        <a:bodyPr/>
        <a:lstStyle/>
        <a:p>
          <a:endParaRPr lang="en-US"/>
        </a:p>
      </dgm:t>
    </dgm:pt>
    <dgm:pt modelId="{275812E7-1293-4EB9-A95F-BE64E643E177}">
      <dgm:prSet/>
      <dgm:spPr/>
      <dgm:t>
        <a:bodyPr/>
        <a:lstStyle/>
        <a:p>
          <a:r>
            <a:rPr lang="hr-HR"/>
            <a:t>Grad Zagreb 15 – 23,60% i 25 -34,50%</a:t>
          </a:r>
          <a:endParaRPr lang="en-US"/>
        </a:p>
      </dgm:t>
    </dgm:pt>
    <dgm:pt modelId="{49E3B521-9C09-43E5-8476-28CF2BAB8FFE}" type="parTrans" cxnId="{60792C43-14C5-47A0-A4DB-4A320D2F8486}">
      <dgm:prSet/>
      <dgm:spPr/>
      <dgm:t>
        <a:bodyPr/>
        <a:lstStyle/>
        <a:p>
          <a:endParaRPr lang="en-US"/>
        </a:p>
      </dgm:t>
    </dgm:pt>
    <dgm:pt modelId="{3FEC1359-6748-4701-A2D7-59987636CEF9}" type="sibTrans" cxnId="{60792C43-14C5-47A0-A4DB-4A320D2F8486}">
      <dgm:prSet/>
      <dgm:spPr/>
      <dgm:t>
        <a:bodyPr/>
        <a:lstStyle/>
        <a:p>
          <a:endParaRPr lang="en-US"/>
        </a:p>
      </dgm:t>
    </dgm:pt>
    <dgm:pt modelId="{7882EE5D-DFF4-4CC6-8232-8A197D464544}">
      <dgm:prSet/>
      <dgm:spPr/>
      <dgm:t>
        <a:bodyPr/>
        <a:lstStyle/>
        <a:p>
          <a:r>
            <a:rPr lang="hr-HR"/>
            <a:t>Odluka o visini stope donosi se do kraja studenog tekuće za primjenu od 1.1. iduće godine</a:t>
          </a:r>
          <a:endParaRPr lang="en-US"/>
        </a:p>
      </dgm:t>
    </dgm:pt>
    <dgm:pt modelId="{E061606D-593A-459C-B11C-D373FC16B10E}" type="parTrans" cxnId="{383FAFC0-2F05-4F73-87BB-90E1731CFB81}">
      <dgm:prSet/>
      <dgm:spPr/>
      <dgm:t>
        <a:bodyPr/>
        <a:lstStyle/>
        <a:p>
          <a:endParaRPr lang="en-US"/>
        </a:p>
      </dgm:t>
    </dgm:pt>
    <dgm:pt modelId="{5CA4D02B-C49F-4259-ADB7-5837F79B7B73}" type="sibTrans" cxnId="{383FAFC0-2F05-4F73-87BB-90E1731CFB81}">
      <dgm:prSet/>
      <dgm:spPr/>
      <dgm:t>
        <a:bodyPr/>
        <a:lstStyle/>
        <a:p>
          <a:endParaRPr lang="en-US"/>
        </a:p>
      </dgm:t>
    </dgm:pt>
    <dgm:pt modelId="{BDB36F1A-BD86-4A14-9C99-504C8086B897}" type="pres">
      <dgm:prSet presAssocID="{185EDF64-FE8C-481A-93B0-8A292A99D4BA}" presName="linear" presStyleCnt="0">
        <dgm:presLayoutVars>
          <dgm:animLvl val="lvl"/>
          <dgm:resizeHandles val="exact"/>
        </dgm:presLayoutVars>
      </dgm:prSet>
      <dgm:spPr/>
    </dgm:pt>
    <dgm:pt modelId="{4E4CAA65-51FB-49B6-96EF-274D2B4F3FD8}" type="pres">
      <dgm:prSet presAssocID="{D409F490-F14B-438A-9450-0E3A0EE9A23A}" presName="parentText" presStyleLbl="node1" presStyleIdx="0" presStyleCnt="4">
        <dgm:presLayoutVars>
          <dgm:chMax val="0"/>
          <dgm:bulletEnabled val="1"/>
        </dgm:presLayoutVars>
      </dgm:prSet>
      <dgm:spPr/>
    </dgm:pt>
    <dgm:pt modelId="{42E14214-230C-4BBA-B449-CEB47C088B54}" type="pres">
      <dgm:prSet presAssocID="{1F7A8E52-9B86-4C3A-9E41-A5DBED11F9D5}" presName="spacer" presStyleCnt="0"/>
      <dgm:spPr/>
    </dgm:pt>
    <dgm:pt modelId="{FB8E8885-4B24-498A-9590-11CCBC50978E}" type="pres">
      <dgm:prSet presAssocID="{24DD6A2B-2346-4C1B-9CFC-91F79FB19A2A}" presName="parentText" presStyleLbl="node1" presStyleIdx="1" presStyleCnt="4">
        <dgm:presLayoutVars>
          <dgm:chMax val="0"/>
          <dgm:bulletEnabled val="1"/>
        </dgm:presLayoutVars>
      </dgm:prSet>
      <dgm:spPr/>
    </dgm:pt>
    <dgm:pt modelId="{8DECA2CC-E664-47B4-9080-747891586485}" type="pres">
      <dgm:prSet presAssocID="{A0D37D21-D1E6-4D9F-9815-9DDB37AC4D04}" presName="spacer" presStyleCnt="0"/>
      <dgm:spPr/>
    </dgm:pt>
    <dgm:pt modelId="{E248EF45-769E-4768-9F23-2328B526A484}" type="pres">
      <dgm:prSet presAssocID="{275812E7-1293-4EB9-A95F-BE64E643E177}" presName="parentText" presStyleLbl="node1" presStyleIdx="2" presStyleCnt="4">
        <dgm:presLayoutVars>
          <dgm:chMax val="0"/>
          <dgm:bulletEnabled val="1"/>
        </dgm:presLayoutVars>
      </dgm:prSet>
      <dgm:spPr/>
    </dgm:pt>
    <dgm:pt modelId="{A7E69A36-DF77-4776-8ABE-462AC7B6E25F}" type="pres">
      <dgm:prSet presAssocID="{3FEC1359-6748-4701-A2D7-59987636CEF9}" presName="spacer" presStyleCnt="0"/>
      <dgm:spPr/>
    </dgm:pt>
    <dgm:pt modelId="{271F9854-57F6-41FF-987F-BA33458BAE6E}" type="pres">
      <dgm:prSet presAssocID="{7882EE5D-DFF4-4CC6-8232-8A197D464544}" presName="parentText" presStyleLbl="node1" presStyleIdx="3" presStyleCnt="4">
        <dgm:presLayoutVars>
          <dgm:chMax val="0"/>
          <dgm:bulletEnabled val="1"/>
        </dgm:presLayoutVars>
      </dgm:prSet>
      <dgm:spPr/>
    </dgm:pt>
  </dgm:ptLst>
  <dgm:cxnLst>
    <dgm:cxn modelId="{60792C43-14C5-47A0-A4DB-4A320D2F8486}" srcId="{185EDF64-FE8C-481A-93B0-8A292A99D4BA}" destId="{275812E7-1293-4EB9-A95F-BE64E643E177}" srcOrd="2" destOrd="0" parTransId="{49E3B521-9C09-43E5-8476-28CF2BAB8FFE}" sibTransId="{3FEC1359-6748-4701-A2D7-59987636CEF9}"/>
    <dgm:cxn modelId="{47BEF37D-E54B-4AEA-B871-D848D62B3B0E}" srcId="{185EDF64-FE8C-481A-93B0-8A292A99D4BA}" destId="{D409F490-F14B-438A-9450-0E3A0EE9A23A}" srcOrd="0" destOrd="0" parTransId="{3CEE9844-6972-4FB9-96E0-887A7B610D30}" sibTransId="{1F7A8E52-9B86-4C3A-9E41-A5DBED11F9D5}"/>
    <dgm:cxn modelId="{7D9B408E-C90B-4A8C-A9F6-80C9183188EA}" type="presOf" srcId="{185EDF64-FE8C-481A-93B0-8A292A99D4BA}" destId="{BDB36F1A-BD86-4A14-9C99-504C8086B897}" srcOrd="0" destOrd="0" presId="urn:microsoft.com/office/officeart/2005/8/layout/vList2"/>
    <dgm:cxn modelId="{13FAE1B3-C4BD-49C7-841B-02D981E52651}" type="presOf" srcId="{275812E7-1293-4EB9-A95F-BE64E643E177}" destId="{E248EF45-769E-4768-9F23-2328B526A484}" srcOrd="0" destOrd="0" presId="urn:microsoft.com/office/officeart/2005/8/layout/vList2"/>
    <dgm:cxn modelId="{383FAFC0-2F05-4F73-87BB-90E1731CFB81}" srcId="{185EDF64-FE8C-481A-93B0-8A292A99D4BA}" destId="{7882EE5D-DFF4-4CC6-8232-8A197D464544}" srcOrd="3" destOrd="0" parTransId="{E061606D-593A-459C-B11C-D373FC16B10E}" sibTransId="{5CA4D02B-C49F-4259-ADB7-5837F79B7B73}"/>
    <dgm:cxn modelId="{3DD7C4E1-AEDE-46A1-BBD2-4CE5B6EA4C19}" type="presOf" srcId="{24DD6A2B-2346-4C1B-9CFC-91F79FB19A2A}" destId="{FB8E8885-4B24-498A-9590-11CCBC50978E}" srcOrd="0" destOrd="0" presId="urn:microsoft.com/office/officeart/2005/8/layout/vList2"/>
    <dgm:cxn modelId="{15D087E8-6C75-467A-903A-D287B4ABDC3F}" srcId="{185EDF64-FE8C-481A-93B0-8A292A99D4BA}" destId="{24DD6A2B-2346-4C1B-9CFC-91F79FB19A2A}" srcOrd="1" destOrd="0" parTransId="{AE7733CE-F2C5-4E77-9824-DAA53D84A1FF}" sibTransId="{A0D37D21-D1E6-4D9F-9815-9DDB37AC4D04}"/>
    <dgm:cxn modelId="{7B5D40FA-653C-44AE-AC31-69C0741F499C}" type="presOf" srcId="{7882EE5D-DFF4-4CC6-8232-8A197D464544}" destId="{271F9854-57F6-41FF-987F-BA33458BAE6E}" srcOrd="0" destOrd="0" presId="urn:microsoft.com/office/officeart/2005/8/layout/vList2"/>
    <dgm:cxn modelId="{670822FC-3934-43CD-835B-FC82C734F543}" type="presOf" srcId="{D409F490-F14B-438A-9450-0E3A0EE9A23A}" destId="{4E4CAA65-51FB-49B6-96EF-274D2B4F3FD8}" srcOrd="0" destOrd="0" presId="urn:microsoft.com/office/officeart/2005/8/layout/vList2"/>
    <dgm:cxn modelId="{BC2A5C67-17AC-4E0E-8BEB-29D075EE656E}" type="presParOf" srcId="{BDB36F1A-BD86-4A14-9C99-504C8086B897}" destId="{4E4CAA65-51FB-49B6-96EF-274D2B4F3FD8}" srcOrd="0" destOrd="0" presId="urn:microsoft.com/office/officeart/2005/8/layout/vList2"/>
    <dgm:cxn modelId="{B5C3B54C-19EC-411E-8B57-971FC833373C}" type="presParOf" srcId="{BDB36F1A-BD86-4A14-9C99-504C8086B897}" destId="{42E14214-230C-4BBA-B449-CEB47C088B54}" srcOrd="1" destOrd="0" presId="urn:microsoft.com/office/officeart/2005/8/layout/vList2"/>
    <dgm:cxn modelId="{912C44B9-BDF2-415E-B36E-422006A24437}" type="presParOf" srcId="{BDB36F1A-BD86-4A14-9C99-504C8086B897}" destId="{FB8E8885-4B24-498A-9590-11CCBC50978E}" srcOrd="2" destOrd="0" presId="urn:microsoft.com/office/officeart/2005/8/layout/vList2"/>
    <dgm:cxn modelId="{4A45D40F-F368-4947-8311-0631E1C62570}" type="presParOf" srcId="{BDB36F1A-BD86-4A14-9C99-504C8086B897}" destId="{8DECA2CC-E664-47B4-9080-747891586485}" srcOrd="3" destOrd="0" presId="urn:microsoft.com/office/officeart/2005/8/layout/vList2"/>
    <dgm:cxn modelId="{0D1B8B7D-B4F1-4CE4-99DE-905C666419EC}" type="presParOf" srcId="{BDB36F1A-BD86-4A14-9C99-504C8086B897}" destId="{E248EF45-769E-4768-9F23-2328B526A484}" srcOrd="4" destOrd="0" presId="urn:microsoft.com/office/officeart/2005/8/layout/vList2"/>
    <dgm:cxn modelId="{E1724AB8-218A-4306-BD08-5D98BA1F7188}" type="presParOf" srcId="{BDB36F1A-BD86-4A14-9C99-504C8086B897}" destId="{A7E69A36-DF77-4776-8ABE-462AC7B6E25F}" srcOrd="5" destOrd="0" presId="urn:microsoft.com/office/officeart/2005/8/layout/vList2"/>
    <dgm:cxn modelId="{B135C2A3-BE43-414A-A255-8851A90E497A}" type="presParOf" srcId="{BDB36F1A-BD86-4A14-9C99-504C8086B897}" destId="{271F9854-57F6-41FF-987F-BA33458BAE6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AF3F1-C9FF-46F2-92A5-EC7FED120213}">
      <dsp:nvSpPr>
        <dsp:cNvPr id="0" name=""/>
        <dsp:cNvSpPr/>
      </dsp:nvSpPr>
      <dsp:spPr>
        <a:xfrm>
          <a:off x="0" y="56495"/>
          <a:ext cx="10515600" cy="138206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sz="1600" b="0" i="0" kern="1200"/>
            <a:t>Iz Zakona o ugostiteljskoj djelatnosti:</a:t>
          </a:r>
          <a:endParaRPr lang="en-US" sz="1600" kern="1200"/>
        </a:p>
      </dsp:txBody>
      <dsp:txXfrm>
        <a:off x="67467" y="123962"/>
        <a:ext cx="10380666" cy="1247128"/>
      </dsp:txXfrm>
    </dsp:sp>
    <dsp:sp modelId="{CD8706D8-A72D-45B8-A3EB-F24D640AE5EB}">
      <dsp:nvSpPr>
        <dsp:cNvPr id="0" name=""/>
        <dsp:cNvSpPr/>
      </dsp:nvSpPr>
      <dsp:spPr>
        <a:xfrm>
          <a:off x="0" y="1484637"/>
          <a:ext cx="10515600" cy="1382062"/>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sz="1600" b="0" i="0" kern="1200"/>
            <a:t>„Ugostiteljske usluge u domaćinstvu može pružati fizička osoba – građanin, odnosno iznajmljivač. Iznajmljivač se smatra državljanin Republike Hrvatske te državljani država članica Europskog gospodarskog prostora i Švicarske konfederacije.“</a:t>
          </a:r>
          <a:endParaRPr lang="en-US" sz="1600" kern="1200"/>
        </a:p>
      </dsp:txBody>
      <dsp:txXfrm>
        <a:off x="67467" y="1552104"/>
        <a:ext cx="10380666" cy="1247128"/>
      </dsp:txXfrm>
    </dsp:sp>
    <dsp:sp modelId="{AC0A5FA5-5EDA-4E8B-934B-ED001147A4A0}">
      <dsp:nvSpPr>
        <dsp:cNvPr id="0" name=""/>
        <dsp:cNvSpPr/>
      </dsp:nvSpPr>
      <dsp:spPr>
        <a:xfrm>
          <a:off x="0" y="2912780"/>
          <a:ext cx="10515600" cy="1382062"/>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sz="1600" b="0" i="0" kern="1200"/>
            <a:t>„Ugostiteljske usluge u domaćinstvu su:</a:t>
          </a:r>
          <a:br>
            <a:rPr lang="hr-HR" sz="1600" b="0" i="0" kern="1200"/>
          </a:br>
          <a:r>
            <a:rPr lang="hr-HR" sz="1600" b="0" i="0" kern="1200"/>
            <a:t>-usluge smještaja u sobi, apartmanu, studio apartmanu i kući za odmor kojih je iznajmljivač vlasnik, do najviše 10 soba, odnosno 20 kreveta ( ne ubrajaju se pomoćni kreveti )</a:t>
          </a:r>
          <a:br>
            <a:rPr lang="hr-HR" sz="1600" b="0" i="0" kern="1200"/>
          </a:br>
          <a:r>
            <a:rPr lang="hr-HR" sz="1600" b="0" i="0" kern="1200"/>
            <a:t>-usluge smještaja u kampu, kamp odmorištu na zemljištu kojeg je iznajmljivač vlasnik, s najviše 10 smještajnih jedinica, odnosno za 30 gostiju istodobno -usluge doručka gostima kojima iznajmljivač pruža usluge smještaja.“</a:t>
          </a:r>
          <a:endParaRPr lang="en-US" sz="1600" kern="1200"/>
        </a:p>
      </dsp:txBody>
      <dsp:txXfrm>
        <a:off x="67467" y="2980247"/>
        <a:ext cx="10380666" cy="12471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F785D-5733-436E-96FB-2D833E302295}">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A2B05C0A-3928-4AD6-B9CC-0E4EC451668D}">
      <dsp:nvSpPr>
        <dsp:cNvPr id="0" name=""/>
        <dsp:cNvSpPr/>
      </dsp:nvSpPr>
      <dsp:spPr>
        <a:xfrm>
          <a:off x="8061" y="5979"/>
          <a:ext cx="3034531" cy="18207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22300">
            <a:lnSpc>
              <a:spcPct val="90000"/>
            </a:lnSpc>
            <a:spcBef>
              <a:spcPct val="0"/>
            </a:spcBef>
            <a:spcAft>
              <a:spcPct val="35000"/>
            </a:spcAft>
            <a:buNone/>
          </a:pPr>
          <a:r>
            <a:rPr lang="hr-HR" sz="1400" b="0" i="0" kern="1200"/>
            <a:t>iznajmljivač paušalista:</a:t>
          </a:r>
          <a:endParaRPr lang="en-US" sz="1400" kern="1200"/>
        </a:p>
      </dsp:txBody>
      <dsp:txXfrm>
        <a:off x="8061" y="5979"/>
        <a:ext cx="3034531" cy="1820718"/>
      </dsp:txXfrm>
    </dsp:sp>
    <dsp:sp modelId="{312ADFD2-EA7A-435C-8BF5-77757E29B2C6}">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12700" cap="flat" cmpd="sng" algn="ctr">
          <a:solidFill>
            <a:schemeClr val="accent2">
              <a:hueOff val="1610903"/>
              <a:satOff val="-4623"/>
              <a:lumOff val="-740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B2AD08CC-B32F-4333-A8A2-9319BF5EA981}">
      <dsp:nvSpPr>
        <dsp:cNvPr id="0" name=""/>
        <dsp:cNvSpPr/>
      </dsp:nvSpPr>
      <dsp:spPr>
        <a:xfrm>
          <a:off x="3740534" y="5979"/>
          <a:ext cx="3034531" cy="1820718"/>
        </a:xfrm>
        <a:prstGeom prst="rect">
          <a:avLst/>
        </a:prstGeom>
        <a:gradFill rotWithShape="0">
          <a:gsLst>
            <a:gs pos="0">
              <a:schemeClr val="accent2">
                <a:hueOff val="1288723"/>
                <a:satOff val="-3699"/>
                <a:lumOff val="-5922"/>
                <a:alphaOff val="0"/>
                <a:satMod val="103000"/>
                <a:lumMod val="102000"/>
                <a:tint val="94000"/>
              </a:schemeClr>
            </a:gs>
            <a:gs pos="50000">
              <a:schemeClr val="accent2">
                <a:hueOff val="1288723"/>
                <a:satOff val="-3699"/>
                <a:lumOff val="-5922"/>
                <a:alphaOff val="0"/>
                <a:satMod val="110000"/>
                <a:lumMod val="100000"/>
                <a:shade val="100000"/>
              </a:schemeClr>
            </a:gs>
            <a:gs pos="100000">
              <a:schemeClr val="accent2">
                <a:hueOff val="1288723"/>
                <a:satOff val="-3699"/>
                <a:lumOff val="-5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22300">
            <a:lnSpc>
              <a:spcPct val="90000"/>
            </a:lnSpc>
            <a:spcBef>
              <a:spcPct val="0"/>
            </a:spcBef>
            <a:spcAft>
              <a:spcPct val="35000"/>
            </a:spcAft>
            <a:buNone/>
          </a:pPr>
          <a:r>
            <a:rPr lang="hr-HR" sz="1400" b="0" i="0" kern="1200"/>
            <a:t>porez plaća temeljem rješenja koje donosi nadležna ispostava PU tromjesečno, do kraja svakog tromjesečja (u 202</a:t>
          </a:r>
          <a:r>
            <a:rPr lang="hr-HR" sz="1400" kern="1200"/>
            <a:t>4</a:t>
          </a:r>
          <a:r>
            <a:rPr lang="hr-HR" sz="1400" b="0" i="0" kern="1200"/>
            <a:t>. do 31.3., 30.6., 30.9. i 31.12.202</a:t>
          </a:r>
          <a:r>
            <a:rPr lang="hr-HR" sz="1400" kern="1200"/>
            <a:t>4</a:t>
          </a:r>
          <a:r>
            <a:rPr lang="hr-HR" sz="1400" b="0" i="0" kern="1200"/>
            <a:t>.);</a:t>
          </a:r>
          <a:endParaRPr lang="en-US" sz="1400" kern="1200"/>
        </a:p>
      </dsp:txBody>
      <dsp:txXfrm>
        <a:off x="3740534" y="5979"/>
        <a:ext cx="3034531" cy="1820718"/>
      </dsp:txXfrm>
    </dsp:sp>
    <dsp:sp modelId="{0F48D13F-C370-45EB-9DEF-AE65D3AE7A9E}">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12700" cap="flat" cmpd="sng" algn="ctr">
          <a:solidFill>
            <a:schemeClr val="accent2">
              <a:hueOff val="3221807"/>
              <a:satOff val="-9246"/>
              <a:lumOff val="-1480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11185660-9098-4DDD-B928-B61FE7D4D376}">
      <dsp:nvSpPr>
        <dsp:cNvPr id="0" name=""/>
        <dsp:cNvSpPr/>
      </dsp:nvSpPr>
      <dsp:spPr>
        <a:xfrm>
          <a:off x="7473007" y="5979"/>
          <a:ext cx="3034531" cy="1820718"/>
        </a:xfrm>
        <a:prstGeom prst="rect">
          <a:avLst/>
        </a:prstGeom>
        <a:gradFill rotWithShape="0">
          <a:gsLst>
            <a:gs pos="0">
              <a:schemeClr val="accent2">
                <a:hueOff val="2577445"/>
                <a:satOff val="-7397"/>
                <a:lumOff val="-11844"/>
                <a:alphaOff val="0"/>
                <a:satMod val="103000"/>
                <a:lumMod val="102000"/>
                <a:tint val="94000"/>
              </a:schemeClr>
            </a:gs>
            <a:gs pos="50000">
              <a:schemeClr val="accent2">
                <a:hueOff val="2577445"/>
                <a:satOff val="-7397"/>
                <a:lumOff val="-11844"/>
                <a:alphaOff val="0"/>
                <a:satMod val="110000"/>
                <a:lumMod val="100000"/>
                <a:shade val="100000"/>
              </a:schemeClr>
            </a:gs>
            <a:gs pos="100000">
              <a:schemeClr val="accent2">
                <a:hueOff val="2577445"/>
                <a:satOff val="-7397"/>
                <a:lumOff val="-1184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22300">
            <a:lnSpc>
              <a:spcPct val="90000"/>
            </a:lnSpc>
            <a:spcBef>
              <a:spcPct val="0"/>
            </a:spcBef>
            <a:spcAft>
              <a:spcPct val="35000"/>
            </a:spcAft>
            <a:buNone/>
          </a:pPr>
          <a:r>
            <a:rPr lang="hr-HR" sz="1400" b="0" i="0" kern="1200"/>
            <a:t>za svaku pruženu uslugu obvezan je izdati </a:t>
          </a:r>
          <a:r>
            <a:rPr lang="hr-HR" sz="1400" b="1" i="0" kern="1200"/>
            <a:t>račun</a:t>
          </a:r>
          <a:r>
            <a:rPr lang="hr-HR" sz="1400" b="0" i="0" kern="1200"/>
            <a:t>, te isti na kraju radnog dana upisati u </a:t>
          </a:r>
          <a:r>
            <a:rPr lang="hr-HR" sz="1400" b="1" i="0" kern="1200"/>
            <a:t>Evidenciju o prometu</a:t>
          </a:r>
          <a:r>
            <a:rPr lang="hr-HR" sz="1400" b="0" i="0" kern="1200"/>
            <a:t> kronološkim redom bez obzira je li isti naplaćen ili ne;</a:t>
          </a:r>
          <a:endParaRPr lang="en-US" sz="1400" kern="1200"/>
        </a:p>
      </dsp:txBody>
      <dsp:txXfrm>
        <a:off x="7473007" y="5979"/>
        <a:ext cx="3034531" cy="1820718"/>
      </dsp:txXfrm>
    </dsp:sp>
    <dsp:sp modelId="{22054853-93AC-40E9-BEF5-ACDDAD6941B4}">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12700" cap="flat" cmpd="sng" algn="ctr">
          <a:solidFill>
            <a:schemeClr val="accent2">
              <a:hueOff val="4832710"/>
              <a:satOff val="-13870"/>
              <a:lumOff val="-2220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90A4B52B-7175-48D4-A15C-8C25CF5823BE}">
      <dsp:nvSpPr>
        <dsp:cNvPr id="0" name=""/>
        <dsp:cNvSpPr/>
      </dsp:nvSpPr>
      <dsp:spPr>
        <a:xfrm>
          <a:off x="8061" y="2524640"/>
          <a:ext cx="3034531" cy="1820718"/>
        </a:xfrm>
        <a:prstGeom prst="rect">
          <a:avLst/>
        </a:prstGeom>
        <a:gradFill rotWithShape="0">
          <a:gsLst>
            <a:gs pos="0">
              <a:schemeClr val="accent2">
                <a:hueOff val="3866169"/>
                <a:satOff val="-11096"/>
                <a:lumOff val="-17765"/>
                <a:alphaOff val="0"/>
                <a:satMod val="103000"/>
                <a:lumMod val="102000"/>
                <a:tint val="94000"/>
              </a:schemeClr>
            </a:gs>
            <a:gs pos="50000">
              <a:schemeClr val="accent2">
                <a:hueOff val="3866169"/>
                <a:satOff val="-11096"/>
                <a:lumOff val="-17765"/>
                <a:alphaOff val="0"/>
                <a:satMod val="110000"/>
                <a:lumMod val="100000"/>
                <a:shade val="100000"/>
              </a:schemeClr>
            </a:gs>
            <a:gs pos="100000">
              <a:schemeClr val="accent2">
                <a:hueOff val="3866169"/>
                <a:satOff val="-11096"/>
                <a:lumOff val="-17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22300">
            <a:lnSpc>
              <a:spcPct val="90000"/>
            </a:lnSpc>
            <a:spcBef>
              <a:spcPct val="0"/>
            </a:spcBef>
            <a:spcAft>
              <a:spcPct val="35000"/>
            </a:spcAft>
            <a:buNone/>
          </a:pPr>
          <a:r>
            <a:rPr lang="hr-HR" sz="1400" b="1" i="0" kern="1200"/>
            <a:t>nije obveznik fiskalizacije</a:t>
          </a:r>
          <a:r>
            <a:rPr lang="hr-HR" sz="1400" b="0" i="0" kern="1200"/>
            <a:t>, te ne mora fiskalizirati izdane račune.</a:t>
          </a:r>
          <a:endParaRPr lang="en-US" sz="1400" kern="1200"/>
        </a:p>
      </dsp:txBody>
      <dsp:txXfrm>
        <a:off x="8061" y="2524640"/>
        <a:ext cx="3034531" cy="1820718"/>
      </dsp:txXfrm>
    </dsp:sp>
    <dsp:sp modelId="{412B86B5-F62D-4037-A35E-AFE6D6674686}">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12700" cap="flat" cmpd="sng" algn="ctr">
          <a:solidFill>
            <a:schemeClr val="accent2">
              <a:hueOff val="6443614"/>
              <a:satOff val="-18493"/>
              <a:lumOff val="-2960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10905372-89FF-4264-B9CC-46DDBC557B55}">
      <dsp:nvSpPr>
        <dsp:cNvPr id="0" name=""/>
        <dsp:cNvSpPr/>
      </dsp:nvSpPr>
      <dsp:spPr>
        <a:xfrm>
          <a:off x="3740534" y="2524640"/>
          <a:ext cx="3034531" cy="1820718"/>
        </a:xfrm>
        <a:prstGeom prst="rect">
          <a:avLst/>
        </a:prstGeom>
        <a:gradFill rotWithShape="0">
          <a:gsLst>
            <a:gs pos="0">
              <a:schemeClr val="accent2">
                <a:hueOff val="5154891"/>
                <a:satOff val="-14794"/>
                <a:lumOff val="-23687"/>
                <a:alphaOff val="0"/>
                <a:satMod val="103000"/>
                <a:lumMod val="102000"/>
                <a:tint val="94000"/>
              </a:schemeClr>
            </a:gs>
            <a:gs pos="50000">
              <a:schemeClr val="accent2">
                <a:hueOff val="5154891"/>
                <a:satOff val="-14794"/>
                <a:lumOff val="-23687"/>
                <a:alphaOff val="0"/>
                <a:satMod val="110000"/>
                <a:lumMod val="100000"/>
                <a:shade val="100000"/>
              </a:schemeClr>
            </a:gs>
            <a:gs pos="100000">
              <a:schemeClr val="accent2">
                <a:hueOff val="5154891"/>
                <a:satOff val="-14794"/>
                <a:lumOff val="-236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22300">
            <a:lnSpc>
              <a:spcPct val="90000"/>
            </a:lnSpc>
            <a:spcBef>
              <a:spcPct val="0"/>
            </a:spcBef>
            <a:spcAft>
              <a:spcPct val="35000"/>
            </a:spcAft>
            <a:buNone/>
          </a:pPr>
          <a:r>
            <a:rPr lang="hr-HR" sz="1400" b="0" i="0" kern="1200"/>
            <a:t>Račun iznajmljivača paušaliste obvezno mora sadržavati: podatke o izdavatelju (ime i prezime, adresa prebivališta/boravišta), broj i datum izdavanja računa, ime i prezime/naziv osobe kojoj je usluga pružena, cijenu obavljene usluge.</a:t>
          </a:r>
          <a:endParaRPr lang="en-US" sz="1400" kern="1200"/>
        </a:p>
      </dsp:txBody>
      <dsp:txXfrm>
        <a:off x="3740534" y="2524640"/>
        <a:ext cx="3034531" cy="1820718"/>
      </dsp:txXfrm>
    </dsp:sp>
    <dsp:sp modelId="{81F2D656-AFED-4783-AB0D-675B200F6CB0}">
      <dsp:nvSpPr>
        <dsp:cNvPr id="0" name=""/>
        <dsp:cNvSpPr/>
      </dsp:nvSpPr>
      <dsp:spPr>
        <a:xfrm>
          <a:off x="7473007" y="2524640"/>
          <a:ext cx="3034531" cy="1820718"/>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22300">
            <a:lnSpc>
              <a:spcPct val="90000"/>
            </a:lnSpc>
            <a:spcBef>
              <a:spcPct val="0"/>
            </a:spcBef>
            <a:spcAft>
              <a:spcPct val="35000"/>
            </a:spcAft>
            <a:buNone/>
          </a:pPr>
          <a:r>
            <a:rPr lang="hr-HR" sz="1400" b="0" i="0" kern="1200"/>
            <a:t>Izdavanje računa gostima, vođenje Evidencije, prijavu gosta za iznajmljivača može obavljati turistička agencija.</a:t>
          </a:r>
          <a:endParaRPr lang="en-US" sz="1400" kern="1200"/>
        </a:p>
      </dsp:txBody>
      <dsp:txXfrm>
        <a:off x="7473007" y="2524640"/>
        <a:ext cx="3034531" cy="1820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99FAB-AAEF-4E69-9F0B-53F449BB9470}">
      <dsp:nvSpPr>
        <dsp:cNvPr id="0" name=""/>
        <dsp:cNvSpPr/>
      </dsp:nvSpPr>
      <dsp:spPr>
        <a:xfrm>
          <a:off x="0" y="647375"/>
          <a:ext cx="5861090" cy="7956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r-HR" sz="2000" b="0" i="0" kern="1200"/>
            <a:t>Iznajmljivač koji je </a:t>
          </a:r>
          <a:r>
            <a:rPr lang="hr-HR" sz="2000" b="0" i="0" kern="1200">
              <a:hlinkClick xmlns:r="http://schemas.openxmlformats.org/officeDocument/2006/relationships" r:id="rId1"/>
            </a:rPr>
            <a:t>obveznik poreza na dohodak</a:t>
          </a:r>
          <a:r>
            <a:rPr lang="hr-HR" sz="2000" b="0" i="0" kern="1200"/>
            <a:t> od samostalne djelatnosti dužan je voditi:</a:t>
          </a:r>
          <a:endParaRPr lang="en-US" sz="2000" kern="1200"/>
        </a:p>
      </dsp:txBody>
      <dsp:txXfrm>
        <a:off x="38838" y="686213"/>
        <a:ext cx="5783414" cy="717924"/>
      </dsp:txXfrm>
    </dsp:sp>
    <dsp:sp modelId="{1E170696-A853-49EA-9949-155F0626B3FE}">
      <dsp:nvSpPr>
        <dsp:cNvPr id="0" name=""/>
        <dsp:cNvSpPr/>
      </dsp:nvSpPr>
      <dsp:spPr>
        <a:xfrm>
          <a:off x="0" y="1500575"/>
          <a:ext cx="5861090" cy="795600"/>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r-HR" sz="2000" b="0" i="0" kern="1200"/>
            <a:t>knjigu primitaka i izdataka (obrazac KPI)</a:t>
          </a:r>
          <a:endParaRPr lang="en-US" sz="2000" kern="1200"/>
        </a:p>
      </dsp:txBody>
      <dsp:txXfrm>
        <a:off x="38838" y="1539413"/>
        <a:ext cx="5783414" cy="717924"/>
      </dsp:txXfrm>
    </dsp:sp>
    <dsp:sp modelId="{40D3B1F1-591B-4393-ACEB-BD1997AA031D}">
      <dsp:nvSpPr>
        <dsp:cNvPr id="0" name=""/>
        <dsp:cNvSpPr/>
      </dsp:nvSpPr>
      <dsp:spPr>
        <a:xfrm>
          <a:off x="0" y="2353775"/>
          <a:ext cx="5861090" cy="79560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r-HR" sz="2000" b="0" i="0" kern="1200"/>
            <a:t>popis dugotrajne imovine (Obrazac DI),</a:t>
          </a:r>
          <a:endParaRPr lang="en-US" sz="2000" kern="1200"/>
        </a:p>
      </dsp:txBody>
      <dsp:txXfrm>
        <a:off x="38838" y="2392613"/>
        <a:ext cx="5783414" cy="717924"/>
      </dsp:txXfrm>
    </dsp:sp>
    <dsp:sp modelId="{1BB75E50-D238-43B3-B12E-DD8276CF4829}">
      <dsp:nvSpPr>
        <dsp:cNvPr id="0" name=""/>
        <dsp:cNvSpPr/>
      </dsp:nvSpPr>
      <dsp:spPr>
        <a:xfrm>
          <a:off x="0" y="3206975"/>
          <a:ext cx="5861090" cy="795600"/>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r-HR" sz="2000" b="0" i="0" kern="1200"/>
            <a:t>knjigu prometa (obrazac KPR),</a:t>
          </a:r>
          <a:endParaRPr lang="en-US" sz="2000" kern="1200"/>
        </a:p>
      </dsp:txBody>
      <dsp:txXfrm>
        <a:off x="38838" y="3245813"/>
        <a:ext cx="5783414" cy="717924"/>
      </dsp:txXfrm>
    </dsp:sp>
    <dsp:sp modelId="{09412B34-2448-4F2D-8896-9DFD3C0461CE}">
      <dsp:nvSpPr>
        <dsp:cNvPr id="0" name=""/>
        <dsp:cNvSpPr/>
      </dsp:nvSpPr>
      <dsp:spPr>
        <a:xfrm>
          <a:off x="0" y="4060175"/>
          <a:ext cx="5861090" cy="79560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r-HR" sz="2000" b="0" i="0" kern="1200"/>
            <a:t>evidencije o tražbinama i obvezama (obrazac TO) sukladno propisima koji uređuju porez na dohodak.</a:t>
          </a:r>
          <a:endParaRPr lang="en-US" sz="2000" kern="1200"/>
        </a:p>
      </dsp:txBody>
      <dsp:txXfrm>
        <a:off x="38838" y="4099013"/>
        <a:ext cx="5783414" cy="7179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CAA65-51FB-49B6-96EF-274D2B4F3FD8}">
      <dsp:nvSpPr>
        <dsp:cNvPr id="0" name=""/>
        <dsp:cNvSpPr/>
      </dsp:nvSpPr>
      <dsp:spPr>
        <a:xfrm>
          <a:off x="0" y="78946"/>
          <a:ext cx="5861090" cy="128663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hr-HR" sz="2300" kern="1200"/>
            <a:t>Grad do 30.000 stanovnika 15 – 22% niža, 25 – 33% viša</a:t>
          </a:r>
          <a:endParaRPr lang="en-US" sz="2300" kern="1200"/>
        </a:p>
      </dsp:txBody>
      <dsp:txXfrm>
        <a:off x="62808" y="141754"/>
        <a:ext cx="5735474" cy="1161018"/>
      </dsp:txXfrm>
    </dsp:sp>
    <dsp:sp modelId="{FB8E8885-4B24-498A-9590-11CCBC50978E}">
      <dsp:nvSpPr>
        <dsp:cNvPr id="0" name=""/>
        <dsp:cNvSpPr/>
      </dsp:nvSpPr>
      <dsp:spPr>
        <a:xfrm>
          <a:off x="0" y="1431820"/>
          <a:ext cx="5861090" cy="1286634"/>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hr-HR" sz="2300" kern="1200"/>
            <a:t>Grad s više od 30.000 stanovnika 15 – 23% i 25 34,50 %</a:t>
          </a:r>
          <a:endParaRPr lang="en-US" sz="2300" kern="1200"/>
        </a:p>
      </dsp:txBody>
      <dsp:txXfrm>
        <a:off x="62808" y="1494628"/>
        <a:ext cx="5735474" cy="1161018"/>
      </dsp:txXfrm>
    </dsp:sp>
    <dsp:sp modelId="{E248EF45-769E-4768-9F23-2328B526A484}">
      <dsp:nvSpPr>
        <dsp:cNvPr id="0" name=""/>
        <dsp:cNvSpPr/>
      </dsp:nvSpPr>
      <dsp:spPr>
        <a:xfrm>
          <a:off x="0" y="2784695"/>
          <a:ext cx="5861090" cy="1286634"/>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hr-HR" sz="2300" kern="1200"/>
            <a:t>Grad Zagreb 15 – 23,60% i 25 -34,50%</a:t>
          </a:r>
          <a:endParaRPr lang="en-US" sz="2300" kern="1200"/>
        </a:p>
      </dsp:txBody>
      <dsp:txXfrm>
        <a:off x="62808" y="2847503"/>
        <a:ext cx="5735474" cy="1161018"/>
      </dsp:txXfrm>
    </dsp:sp>
    <dsp:sp modelId="{271F9854-57F6-41FF-987F-BA33458BAE6E}">
      <dsp:nvSpPr>
        <dsp:cNvPr id="0" name=""/>
        <dsp:cNvSpPr/>
      </dsp:nvSpPr>
      <dsp:spPr>
        <a:xfrm>
          <a:off x="0" y="4137569"/>
          <a:ext cx="5861090" cy="1286634"/>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hr-HR" sz="2300" kern="1200"/>
            <a:t>Odluka o visini stope donosi se do kraja studenog tekuće za primjenu od 1.1. iduće godine</a:t>
          </a:r>
          <a:endParaRPr lang="en-US" sz="2300" kern="1200"/>
        </a:p>
      </dsp:txBody>
      <dsp:txXfrm>
        <a:off x="62808" y="4200377"/>
        <a:ext cx="5735474" cy="11610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82CA-A326-85E7-2C1F-95DC59587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730C3786-25A8-25A1-842B-4FD6A3BAA4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C8BC8845-79F2-B3F2-D07A-C88CBDB40B6B}"/>
              </a:ext>
            </a:extLst>
          </p:cNvPr>
          <p:cNvSpPr>
            <a:spLocks noGrp="1"/>
          </p:cNvSpPr>
          <p:nvPr>
            <p:ph type="dt" sz="half" idx="10"/>
          </p:nvPr>
        </p:nvSpPr>
        <p:spPr/>
        <p:txBody>
          <a:bodyPr/>
          <a:lstStyle/>
          <a:p>
            <a:fld id="{9F35A895-1567-4DEF-943C-E7DFBA8B9E8F}" type="datetimeFigureOut">
              <a:rPr lang="hr-HR" smtClean="0"/>
              <a:t>19.11.2024.</a:t>
            </a:fld>
            <a:endParaRPr lang="hr-HR"/>
          </a:p>
        </p:txBody>
      </p:sp>
      <p:sp>
        <p:nvSpPr>
          <p:cNvPr id="5" name="Footer Placeholder 4">
            <a:extLst>
              <a:ext uri="{FF2B5EF4-FFF2-40B4-BE49-F238E27FC236}">
                <a16:creationId xmlns:a16="http://schemas.microsoft.com/office/drawing/2014/main" id="{1869291E-9AD4-7A2F-91F1-C662BD08666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5DB45B86-CED6-4E29-EC83-69A3DA23C7A8}"/>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37039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26F1-6866-EDBD-9A81-2E37EFD45B42}"/>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F46787C9-BC9B-AA9F-DE29-F699C10B16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2D46AE00-19EA-F568-BF6B-1649764A84FC}"/>
              </a:ext>
            </a:extLst>
          </p:cNvPr>
          <p:cNvSpPr>
            <a:spLocks noGrp="1"/>
          </p:cNvSpPr>
          <p:nvPr>
            <p:ph type="dt" sz="half" idx="10"/>
          </p:nvPr>
        </p:nvSpPr>
        <p:spPr/>
        <p:txBody>
          <a:bodyPr/>
          <a:lstStyle/>
          <a:p>
            <a:fld id="{9F35A895-1567-4DEF-943C-E7DFBA8B9E8F}" type="datetimeFigureOut">
              <a:rPr lang="hr-HR" smtClean="0"/>
              <a:t>19.11.2024.</a:t>
            </a:fld>
            <a:endParaRPr lang="hr-HR"/>
          </a:p>
        </p:txBody>
      </p:sp>
      <p:sp>
        <p:nvSpPr>
          <p:cNvPr id="5" name="Footer Placeholder 4">
            <a:extLst>
              <a:ext uri="{FF2B5EF4-FFF2-40B4-BE49-F238E27FC236}">
                <a16:creationId xmlns:a16="http://schemas.microsoft.com/office/drawing/2014/main" id="{3190A19D-23E1-4979-2C7F-10F63C3394BF}"/>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1DB54DB3-B759-C115-B2FB-C26E5D611E10}"/>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115944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E9F771-D695-D9C2-B9B2-B49C9A403D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1DD6F0E6-0250-31FA-3036-798469F16F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743AFE56-4059-8532-A34E-000F5ACAE841}"/>
              </a:ext>
            </a:extLst>
          </p:cNvPr>
          <p:cNvSpPr>
            <a:spLocks noGrp="1"/>
          </p:cNvSpPr>
          <p:nvPr>
            <p:ph type="dt" sz="half" idx="10"/>
          </p:nvPr>
        </p:nvSpPr>
        <p:spPr/>
        <p:txBody>
          <a:bodyPr/>
          <a:lstStyle/>
          <a:p>
            <a:fld id="{9F35A895-1567-4DEF-943C-E7DFBA8B9E8F}" type="datetimeFigureOut">
              <a:rPr lang="hr-HR" smtClean="0"/>
              <a:t>19.11.2024.</a:t>
            </a:fld>
            <a:endParaRPr lang="hr-HR"/>
          </a:p>
        </p:txBody>
      </p:sp>
      <p:sp>
        <p:nvSpPr>
          <p:cNvPr id="5" name="Footer Placeholder 4">
            <a:extLst>
              <a:ext uri="{FF2B5EF4-FFF2-40B4-BE49-F238E27FC236}">
                <a16:creationId xmlns:a16="http://schemas.microsoft.com/office/drawing/2014/main" id="{09372E49-4E6E-D61E-B189-2725D9C5FDBA}"/>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6F15E4DA-9A9F-1954-E3DC-058FE8F92F70}"/>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642141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43D7C-C3C0-825A-86FD-B1953D103D05}"/>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4FCC1D6F-4EB8-BFDF-CBB9-5AABE0D857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258D9D3D-C9C1-296C-C4AD-FBB94FD54C33}"/>
              </a:ext>
            </a:extLst>
          </p:cNvPr>
          <p:cNvSpPr>
            <a:spLocks noGrp="1"/>
          </p:cNvSpPr>
          <p:nvPr>
            <p:ph type="dt" sz="half" idx="10"/>
          </p:nvPr>
        </p:nvSpPr>
        <p:spPr/>
        <p:txBody>
          <a:bodyPr/>
          <a:lstStyle/>
          <a:p>
            <a:fld id="{9F35A895-1567-4DEF-943C-E7DFBA8B9E8F}" type="datetimeFigureOut">
              <a:rPr lang="hr-HR" smtClean="0"/>
              <a:t>19.11.2024.</a:t>
            </a:fld>
            <a:endParaRPr lang="hr-HR"/>
          </a:p>
        </p:txBody>
      </p:sp>
      <p:sp>
        <p:nvSpPr>
          <p:cNvPr id="5" name="Footer Placeholder 4">
            <a:extLst>
              <a:ext uri="{FF2B5EF4-FFF2-40B4-BE49-F238E27FC236}">
                <a16:creationId xmlns:a16="http://schemas.microsoft.com/office/drawing/2014/main" id="{F432A181-93AD-A8E3-0B23-5DD2FE4411CC}"/>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5E8608B9-8461-10D3-C13B-C635C63EFEF1}"/>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298160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E41F-B000-E858-7BAE-151F711D1A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97714D2E-3321-F343-702A-A574F8C8E4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097FBC-FCA3-BD13-B374-3BFD40BE4295}"/>
              </a:ext>
            </a:extLst>
          </p:cNvPr>
          <p:cNvSpPr>
            <a:spLocks noGrp="1"/>
          </p:cNvSpPr>
          <p:nvPr>
            <p:ph type="dt" sz="half" idx="10"/>
          </p:nvPr>
        </p:nvSpPr>
        <p:spPr/>
        <p:txBody>
          <a:bodyPr/>
          <a:lstStyle/>
          <a:p>
            <a:fld id="{9F35A895-1567-4DEF-943C-E7DFBA8B9E8F}" type="datetimeFigureOut">
              <a:rPr lang="hr-HR" smtClean="0"/>
              <a:t>19.11.2024.</a:t>
            </a:fld>
            <a:endParaRPr lang="hr-HR"/>
          </a:p>
        </p:txBody>
      </p:sp>
      <p:sp>
        <p:nvSpPr>
          <p:cNvPr id="5" name="Footer Placeholder 4">
            <a:extLst>
              <a:ext uri="{FF2B5EF4-FFF2-40B4-BE49-F238E27FC236}">
                <a16:creationId xmlns:a16="http://schemas.microsoft.com/office/drawing/2014/main" id="{16C3DCD1-62E8-C838-6252-DF65BE541CF9}"/>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8CBFF93E-D4AE-9E38-841A-822AF23960E3}"/>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573006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8D7C-E0AD-07AC-90AA-1341FB1AF900}"/>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5B1E7270-A417-0A7B-955A-AC3859A282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AE4412FA-B92F-D4E4-8B3E-44B9EF0D6D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05C614ED-151F-8993-AABE-27AA4C84C49F}"/>
              </a:ext>
            </a:extLst>
          </p:cNvPr>
          <p:cNvSpPr>
            <a:spLocks noGrp="1"/>
          </p:cNvSpPr>
          <p:nvPr>
            <p:ph type="dt" sz="half" idx="10"/>
          </p:nvPr>
        </p:nvSpPr>
        <p:spPr/>
        <p:txBody>
          <a:bodyPr/>
          <a:lstStyle/>
          <a:p>
            <a:fld id="{9F35A895-1567-4DEF-943C-E7DFBA8B9E8F}" type="datetimeFigureOut">
              <a:rPr lang="hr-HR" smtClean="0"/>
              <a:t>19.11.2024.</a:t>
            </a:fld>
            <a:endParaRPr lang="hr-HR"/>
          </a:p>
        </p:txBody>
      </p:sp>
      <p:sp>
        <p:nvSpPr>
          <p:cNvPr id="6" name="Footer Placeholder 5">
            <a:extLst>
              <a:ext uri="{FF2B5EF4-FFF2-40B4-BE49-F238E27FC236}">
                <a16:creationId xmlns:a16="http://schemas.microsoft.com/office/drawing/2014/main" id="{250425F0-B3FC-7C67-CA37-1005886978DA}"/>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B49B60BD-97C8-F608-EC7C-A5946695AB6A}"/>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2689971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6534C-0192-D37B-BBF3-D1D7CBEFABFA}"/>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7C3B1A0C-8DD2-C13C-8A1A-E2E2A9685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5FD2F2-150F-C564-19A8-BE399720A2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AEF39682-9E0B-2435-87C3-B7C23739DD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584D6-7ED8-F553-F978-3E5800C2B1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5FDD6D54-92EB-5126-B3F7-46F3FB9657F3}"/>
              </a:ext>
            </a:extLst>
          </p:cNvPr>
          <p:cNvSpPr>
            <a:spLocks noGrp="1"/>
          </p:cNvSpPr>
          <p:nvPr>
            <p:ph type="dt" sz="half" idx="10"/>
          </p:nvPr>
        </p:nvSpPr>
        <p:spPr/>
        <p:txBody>
          <a:bodyPr/>
          <a:lstStyle/>
          <a:p>
            <a:fld id="{9F35A895-1567-4DEF-943C-E7DFBA8B9E8F}" type="datetimeFigureOut">
              <a:rPr lang="hr-HR" smtClean="0"/>
              <a:t>19.11.2024.</a:t>
            </a:fld>
            <a:endParaRPr lang="hr-HR"/>
          </a:p>
        </p:txBody>
      </p:sp>
      <p:sp>
        <p:nvSpPr>
          <p:cNvPr id="8" name="Footer Placeholder 7">
            <a:extLst>
              <a:ext uri="{FF2B5EF4-FFF2-40B4-BE49-F238E27FC236}">
                <a16:creationId xmlns:a16="http://schemas.microsoft.com/office/drawing/2014/main" id="{AFB5824D-FCE7-D717-2A5A-542C69F7EB4E}"/>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AE449236-F346-F6F6-7058-E6A31BE15E04}"/>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229624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25D8-D626-DA72-CA48-550D20B0207B}"/>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A70D50E7-D260-E6F0-4098-D6F16A11BA23}"/>
              </a:ext>
            </a:extLst>
          </p:cNvPr>
          <p:cNvSpPr>
            <a:spLocks noGrp="1"/>
          </p:cNvSpPr>
          <p:nvPr>
            <p:ph type="dt" sz="half" idx="10"/>
          </p:nvPr>
        </p:nvSpPr>
        <p:spPr/>
        <p:txBody>
          <a:bodyPr/>
          <a:lstStyle/>
          <a:p>
            <a:fld id="{9F35A895-1567-4DEF-943C-E7DFBA8B9E8F}" type="datetimeFigureOut">
              <a:rPr lang="hr-HR" smtClean="0"/>
              <a:t>19.11.2024.</a:t>
            </a:fld>
            <a:endParaRPr lang="hr-HR"/>
          </a:p>
        </p:txBody>
      </p:sp>
      <p:sp>
        <p:nvSpPr>
          <p:cNvPr id="4" name="Footer Placeholder 3">
            <a:extLst>
              <a:ext uri="{FF2B5EF4-FFF2-40B4-BE49-F238E27FC236}">
                <a16:creationId xmlns:a16="http://schemas.microsoft.com/office/drawing/2014/main" id="{3258AE7B-95A0-63E2-1F9D-721F7B9E7CD4}"/>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2BEEF538-28A4-2A9D-DA96-57B0FAC99E46}"/>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296122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909760-0E1B-8D11-FC06-5CCCD3C8CB6E}"/>
              </a:ext>
            </a:extLst>
          </p:cNvPr>
          <p:cNvSpPr>
            <a:spLocks noGrp="1"/>
          </p:cNvSpPr>
          <p:nvPr>
            <p:ph type="dt" sz="half" idx="10"/>
          </p:nvPr>
        </p:nvSpPr>
        <p:spPr/>
        <p:txBody>
          <a:bodyPr/>
          <a:lstStyle/>
          <a:p>
            <a:fld id="{9F35A895-1567-4DEF-943C-E7DFBA8B9E8F}" type="datetimeFigureOut">
              <a:rPr lang="hr-HR" smtClean="0"/>
              <a:t>19.11.2024.</a:t>
            </a:fld>
            <a:endParaRPr lang="hr-HR"/>
          </a:p>
        </p:txBody>
      </p:sp>
      <p:sp>
        <p:nvSpPr>
          <p:cNvPr id="3" name="Footer Placeholder 2">
            <a:extLst>
              <a:ext uri="{FF2B5EF4-FFF2-40B4-BE49-F238E27FC236}">
                <a16:creationId xmlns:a16="http://schemas.microsoft.com/office/drawing/2014/main" id="{1F5D23B6-580C-10DF-0807-1C68C02AAD75}"/>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4B51D3A7-DDF9-1B47-050F-C44C448C24A8}"/>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3713424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2B1A-CFCC-1BC7-20E0-D5E7A90405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457558C8-21DC-68E7-EA16-906C27BF8B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111D8D49-5A38-6AB8-9215-873DBA06DC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92352-4EC6-F299-88DD-30AA02EA4C0E}"/>
              </a:ext>
            </a:extLst>
          </p:cNvPr>
          <p:cNvSpPr>
            <a:spLocks noGrp="1"/>
          </p:cNvSpPr>
          <p:nvPr>
            <p:ph type="dt" sz="half" idx="10"/>
          </p:nvPr>
        </p:nvSpPr>
        <p:spPr/>
        <p:txBody>
          <a:bodyPr/>
          <a:lstStyle/>
          <a:p>
            <a:fld id="{9F35A895-1567-4DEF-943C-E7DFBA8B9E8F}" type="datetimeFigureOut">
              <a:rPr lang="hr-HR" smtClean="0"/>
              <a:t>19.11.2024.</a:t>
            </a:fld>
            <a:endParaRPr lang="hr-HR"/>
          </a:p>
        </p:txBody>
      </p:sp>
      <p:sp>
        <p:nvSpPr>
          <p:cNvPr id="6" name="Footer Placeholder 5">
            <a:extLst>
              <a:ext uri="{FF2B5EF4-FFF2-40B4-BE49-F238E27FC236}">
                <a16:creationId xmlns:a16="http://schemas.microsoft.com/office/drawing/2014/main" id="{1D968C8F-873E-C579-FAF3-E28F07FCF769}"/>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24F30E1C-2443-76D5-EC9A-E01B0825F062}"/>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2251903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8242B-EC09-A4A3-D109-1C00F22CA7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84E06D48-C108-74C4-A736-8405D7DED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74E32ECE-709E-519B-C6C5-A187A4EA6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CF5881-DC7B-EFB5-0BDB-1A5B45188556}"/>
              </a:ext>
            </a:extLst>
          </p:cNvPr>
          <p:cNvSpPr>
            <a:spLocks noGrp="1"/>
          </p:cNvSpPr>
          <p:nvPr>
            <p:ph type="dt" sz="half" idx="10"/>
          </p:nvPr>
        </p:nvSpPr>
        <p:spPr/>
        <p:txBody>
          <a:bodyPr/>
          <a:lstStyle/>
          <a:p>
            <a:fld id="{9F35A895-1567-4DEF-943C-E7DFBA8B9E8F}" type="datetimeFigureOut">
              <a:rPr lang="hr-HR" smtClean="0"/>
              <a:t>19.11.2024.</a:t>
            </a:fld>
            <a:endParaRPr lang="hr-HR"/>
          </a:p>
        </p:txBody>
      </p:sp>
      <p:sp>
        <p:nvSpPr>
          <p:cNvPr id="6" name="Footer Placeholder 5">
            <a:extLst>
              <a:ext uri="{FF2B5EF4-FFF2-40B4-BE49-F238E27FC236}">
                <a16:creationId xmlns:a16="http://schemas.microsoft.com/office/drawing/2014/main" id="{3AC5C885-D23C-8564-2BD4-E6B293E806D9}"/>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1C0326A1-6F7A-12C6-6AB1-013B4DF38AC2}"/>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2777453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47D6B-2A11-B2F4-11C5-50A9BA632E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604AF461-5E2C-B45C-2EF4-551E91F659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7FECC97B-60BF-9C46-0301-56B91A365C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35A895-1567-4DEF-943C-E7DFBA8B9E8F}" type="datetimeFigureOut">
              <a:rPr lang="hr-HR" smtClean="0"/>
              <a:t>19.11.2024.</a:t>
            </a:fld>
            <a:endParaRPr lang="hr-HR"/>
          </a:p>
        </p:txBody>
      </p:sp>
      <p:sp>
        <p:nvSpPr>
          <p:cNvPr id="5" name="Footer Placeholder 4">
            <a:extLst>
              <a:ext uri="{FF2B5EF4-FFF2-40B4-BE49-F238E27FC236}">
                <a16:creationId xmlns:a16="http://schemas.microsoft.com/office/drawing/2014/main" id="{6265931C-47AB-6463-9D71-CA849E3D6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r-HR"/>
          </a:p>
        </p:txBody>
      </p:sp>
      <p:sp>
        <p:nvSpPr>
          <p:cNvPr id="6" name="Slide Number Placeholder 5">
            <a:extLst>
              <a:ext uri="{FF2B5EF4-FFF2-40B4-BE49-F238E27FC236}">
                <a16:creationId xmlns:a16="http://schemas.microsoft.com/office/drawing/2014/main" id="{992A0A9E-52D4-CA0B-8245-7E8D0F6859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F97D1B-70B3-4E5D-A425-CA03AB1F683B}" type="slidenum">
              <a:rPr lang="hr-HR" smtClean="0"/>
              <a:t>‹#›</a:t>
            </a:fld>
            <a:endParaRPr lang="hr-HR"/>
          </a:p>
        </p:txBody>
      </p:sp>
    </p:spTree>
    <p:extLst>
      <p:ext uri="{BB962C8B-B14F-4D97-AF65-F5344CB8AC3E}">
        <p14:creationId xmlns:p14="http://schemas.microsoft.com/office/powerpoint/2010/main" val="3025995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www.rrif.hr/stope_poreza_na_dohodak_od_1_sijecnja_2024_godine-10-strucnainformacij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sabor.hr/hr/sjednice-sabora/prijedlog-zakona-o-upravljanju-i-odrzavanju-zgrada-prvo-citanje-pz-br-49?t=149400&amp;tid=212872"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www.zakon.hr/z/100/Op%C4%87i-porezni-zakon"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partner.booking.com/hr/doma%C4%87ini/martha-stewart-dijeli-preporuke-za-primanje-gostiju-u-smje%C5%A1taj-za-odmor?fbclid=IwY2xjawF0e51leHRuA2FlbQIxMQABHQTKm36W0AAYwoFPSaMVjKoyGD82Q5yXM87hM2gRKCkrZx7LHgKlJFQFeA_aem_IBST7mDfiUhoyOxNoajGYQ"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stanarica.hr/gdje-je-najisplativije-iznajmiti-stan-detaljna-analiza-cijena-najma-u-zagrebu-splitu-i-rijeci/"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iusinfo.hr/LegisRegistry/Content.aspx?SOPI=OJ2010B83A12007L&amp;Datum=1993-11-01%2000:00:00&amp;Doc=EUPRIMCONSOLIDATED_HR&amp;SOPIRef=11957E&amp;DocRef=EUPrimToc_H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zadarski.slobodnadalmacija.hr/zadar/4-kantuna/falkensteiner-na-punta-skali-krece-u-izgradnju-novog-apartmanskog-naselja-vrijednog-40-milijuna-eura-evo-kako-ce-izgledati-1422953" TargetMode="External"/><Relationship Id="rId2" Type="http://schemas.openxmlformats.org/officeDocument/2006/relationships/hyperlink" Target="https://vijesti.hrt.hr/eu/na-mallorci-tisuce-prosvjednika-protiv-turizma-11671715"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nedopinezic.com/" TargetMode="External"/><Relationship Id="rId2" Type="http://schemas.openxmlformats.org/officeDocument/2006/relationships/hyperlink" Target="mailto:infoskrk@gmail.com"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www.dantes.com.hr/"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21362556-4598-A367-8EB3-648A12D982E0}"/>
              </a:ext>
            </a:extLst>
          </p:cNvPr>
          <p:cNvSpPr>
            <a:spLocks noGrp="1"/>
          </p:cNvSpPr>
          <p:nvPr>
            <p:ph type="ctrTitle"/>
          </p:nvPr>
        </p:nvSpPr>
        <p:spPr>
          <a:xfrm>
            <a:off x="3215729" y="1764407"/>
            <a:ext cx="5760846" cy="2310312"/>
          </a:xfrm>
        </p:spPr>
        <p:txBody>
          <a:bodyPr>
            <a:normAutofit/>
          </a:bodyPr>
          <a:lstStyle/>
          <a:p>
            <a:r>
              <a:rPr lang="hr-HR" sz="5200">
                <a:solidFill>
                  <a:schemeClr val="tx2"/>
                </a:solidFill>
                <a:latin typeface="Times New Roman" panose="02020603050405020304" pitchFamily="18" charset="0"/>
                <a:cs typeface="Times New Roman" panose="02020603050405020304" pitchFamily="18" charset="0"/>
              </a:rPr>
              <a:t>KAKO DALJE ?</a:t>
            </a:r>
          </a:p>
        </p:txBody>
      </p:sp>
      <p:sp>
        <p:nvSpPr>
          <p:cNvPr id="3" name="Subtitle 2">
            <a:extLst>
              <a:ext uri="{FF2B5EF4-FFF2-40B4-BE49-F238E27FC236}">
                <a16:creationId xmlns:a16="http://schemas.microsoft.com/office/drawing/2014/main" id="{725637C2-31F7-EA5A-CE61-6FE0846CB2C0}"/>
              </a:ext>
            </a:extLst>
          </p:cNvPr>
          <p:cNvSpPr>
            <a:spLocks noGrp="1"/>
          </p:cNvSpPr>
          <p:nvPr>
            <p:ph type="subTitle" idx="1"/>
          </p:nvPr>
        </p:nvSpPr>
        <p:spPr>
          <a:xfrm>
            <a:off x="3215729" y="4165152"/>
            <a:ext cx="5760846" cy="682079"/>
          </a:xfrm>
        </p:spPr>
        <p:txBody>
          <a:bodyPr>
            <a:normAutofit/>
          </a:bodyPr>
          <a:lstStyle/>
          <a:p>
            <a:r>
              <a:rPr lang="hr-HR" sz="2000">
                <a:solidFill>
                  <a:schemeClr val="tx2"/>
                </a:solidFill>
                <a:latin typeface="Times New Roman" panose="02020603050405020304" pitchFamily="18" charset="0"/>
                <a:cs typeface="Times New Roman" panose="02020603050405020304" pitchFamily="18" charset="0"/>
              </a:rPr>
              <a:t>IZNAJMLJIVANJE SMJEŠTAJA U DOMAĆINSTVU TURISTIMA</a:t>
            </a:r>
          </a:p>
        </p:txBody>
      </p:sp>
    </p:spTree>
    <p:extLst>
      <p:ext uri="{BB962C8B-B14F-4D97-AF65-F5344CB8AC3E}">
        <p14:creationId xmlns:p14="http://schemas.microsoft.com/office/powerpoint/2010/main" val="358306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DA4127-C560-35CA-A57E-7FAA7D29733F}"/>
              </a:ext>
            </a:extLst>
          </p:cNvPr>
          <p:cNvSpPr>
            <a:spLocks noGrp="1"/>
          </p:cNvSpPr>
          <p:nvPr>
            <p:ph type="title"/>
          </p:nvPr>
        </p:nvSpPr>
        <p:spPr>
          <a:xfrm>
            <a:off x="686834" y="1153572"/>
            <a:ext cx="3200400" cy="4461163"/>
          </a:xfrm>
        </p:spPr>
        <p:txBody>
          <a:bodyPr>
            <a:normAutofit/>
          </a:bodyPr>
          <a:lstStyle/>
          <a:p>
            <a:r>
              <a:rPr lang="hr-HR">
                <a:solidFill>
                  <a:srgbClr val="FFFFFF"/>
                </a:solidFill>
              </a:rPr>
              <a:t>Najnovije novosti - ZUD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7157F5A-CB57-CD92-5280-8B71E1775862}"/>
              </a:ext>
            </a:extLst>
          </p:cNvPr>
          <p:cNvSpPr>
            <a:spLocks noGrp="1"/>
          </p:cNvSpPr>
          <p:nvPr>
            <p:ph idx="1"/>
          </p:nvPr>
        </p:nvSpPr>
        <p:spPr>
          <a:xfrm>
            <a:off x="4447308" y="591344"/>
            <a:ext cx="6906491" cy="5585619"/>
          </a:xfrm>
        </p:spPr>
        <p:txBody>
          <a:bodyPr anchor="ctr">
            <a:normAutofit/>
          </a:bodyPr>
          <a:lstStyle/>
          <a:p>
            <a:pPr>
              <a:spcAft>
                <a:spcPts val="800"/>
              </a:spcAft>
            </a:pPr>
            <a:r>
              <a:rPr lang="hr-HR" sz="1800" kern="0">
                <a:effectLst/>
                <a:latin typeface="Open Sans" panose="020B0606030504020204" pitchFamily="34" charset="0"/>
                <a:ea typeface="Times New Roman" panose="02020603050405020304" pitchFamily="18" charset="0"/>
                <a:cs typeface="Arial" panose="020B0604020202020204" pitchFamily="34" charset="0"/>
              </a:rPr>
              <a:t> </a:t>
            </a:r>
            <a:r>
              <a:rPr lang="hr-HR" sz="1800" i="1" kern="0" dirty="0">
                <a:effectLst/>
                <a:latin typeface="Open Sans" panose="020B0606030504020204" pitchFamily="34" charset="0"/>
                <a:ea typeface="Times New Roman" panose="02020603050405020304" pitchFamily="18" charset="0"/>
                <a:cs typeface="Arial" panose="020B0604020202020204" pitchFamily="34" charset="0"/>
              </a:rPr>
              <a:t>Domaćin</a:t>
            </a:r>
            <a:endParaRPr lang="hr-HR" sz="1800" kern="10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800" kern="0" dirty="0">
                <a:effectLst/>
                <a:latin typeface="Open Sans" panose="020B0606030504020204" pitchFamily="34" charset="0"/>
                <a:ea typeface="Times New Roman" panose="02020603050405020304" pitchFamily="18" charset="0"/>
                <a:cs typeface="Arial" panose="020B0604020202020204" pitchFamily="34" charset="0"/>
              </a:rPr>
              <a:t>Članak 30.a</a:t>
            </a:r>
            <a:endParaRPr lang="hr-HR" sz="1800" kern="10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800" kern="0" dirty="0">
                <a:effectLst/>
                <a:latin typeface="Open Sans" panose="020B0606030504020204" pitchFamily="34" charset="0"/>
                <a:ea typeface="Times New Roman" panose="02020603050405020304" pitchFamily="18" charset="0"/>
                <a:cs typeface="Arial" panose="020B0604020202020204" pitchFamily="34" charset="0"/>
              </a:rPr>
              <a:t>(1) Domaćin je iznajmljivač koji ima prijavljeno prebivalište na području jedinice područne (regionalne) samouprave gdje se nalazi objekt u kojem pruža ugostiteljsku uslugu smještaja u domaćinstvu iz članka 30. stavka 3. točke 1. ovoga Zakona. </a:t>
            </a:r>
            <a:endParaRPr lang="hr-HR" sz="1800" kern="10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800" kern="0" dirty="0">
                <a:effectLst/>
                <a:latin typeface="Open Sans" panose="020B0606030504020204" pitchFamily="34" charset="0"/>
                <a:ea typeface="Times New Roman" panose="02020603050405020304" pitchFamily="18" charset="0"/>
                <a:cs typeface="Arial" panose="020B0604020202020204" pitchFamily="34" charset="0"/>
              </a:rPr>
              <a:t>(2) Domaćin uz ugostiteljsku uslugu smještaja u domaćinstvu iz stavka 1. ovoga članka može pružati i uslugu doručka gostima kojima pruža usluge smještaja. </a:t>
            </a:r>
            <a:endParaRPr lang="hr-HR" sz="1800" kern="10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800" kern="0" dirty="0">
                <a:effectLst/>
                <a:latin typeface="Open Sans" panose="020B0606030504020204" pitchFamily="34" charset="0"/>
                <a:ea typeface="Times New Roman" panose="02020603050405020304" pitchFamily="18" charset="0"/>
                <a:cs typeface="Arial" panose="020B0604020202020204" pitchFamily="34" charset="0"/>
              </a:rPr>
              <a:t>(3) Domaćinom se ne smatra iznajmljivač koji pruža usluge iz stavka 1. ovoga članka u zgradi kako je definirana propisom kojim se uređuje upravljanje i održavanje zgrada. </a:t>
            </a:r>
            <a:endParaRPr lang="hr-HR" sz="1800" kern="10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800" kern="0" dirty="0">
                <a:effectLst/>
                <a:latin typeface="Open Sans" panose="020B0606030504020204" pitchFamily="34" charset="0"/>
                <a:ea typeface="Times New Roman" panose="02020603050405020304" pitchFamily="18" charset="0"/>
                <a:cs typeface="Arial" panose="020B0604020202020204" pitchFamily="34" charset="0"/>
              </a:rPr>
              <a:t>(4) Odredbe ovoga Zakona koje se odnose na iznajmljivača na odgovarajući se način primjenjuju i na domaćina. </a:t>
            </a:r>
            <a:endParaRPr lang="hr-HR" sz="1800" kern="100">
              <a:effectLst/>
              <a:latin typeface="Aptos" panose="020B0004020202020204" pitchFamily="34" charset="0"/>
              <a:ea typeface="Aptos" panose="020B0004020202020204" pitchFamily="34" charset="0"/>
              <a:cs typeface="Arial" panose="020B0604020202020204" pitchFamily="34" charset="0"/>
            </a:endParaRPr>
          </a:p>
          <a:p>
            <a:endParaRPr lang="hr-HR" sz="1800"/>
          </a:p>
        </p:txBody>
      </p:sp>
    </p:spTree>
    <p:extLst>
      <p:ext uri="{BB962C8B-B14F-4D97-AF65-F5344CB8AC3E}">
        <p14:creationId xmlns:p14="http://schemas.microsoft.com/office/powerpoint/2010/main" val="2981608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D1F96B-5278-E469-8B05-540A816C5196}"/>
              </a:ext>
            </a:extLst>
          </p:cNvPr>
          <p:cNvSpPr>
            <a:spLocks noGrp="1"/>
          </p:cNvSpPr>
          <p:nvPr>
            <p:ph type="title"/>
          </p:nvPr>
        </p:nvSpPr>
        <p:spPr>
          <a:xfrm>
            <a:off x="686834" y="1153572"/>
            <a:ext cx="3200400" cy="4461163"/>
          </a:xfrm>
        </p:spPr>
        <p:txBody>
          <a:bodyPr>
            <a:normAutofit/>
          </a:bodyPr>
          <a:lstStyle/>
          <a:p>
            <a:r>
              <a:rPr lang="hr-HR">
                <a:solidFill>
                  <a:srgbClr val="FFFFFF"/>
                </a:solidFill>
              </a:rPr>
              <a:t>Najnovije novosti - ZUD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5E68D6E-6338-7137-23DA-9A2BD8C952BE}"/>
              </a:ext>
            </a:extLst>
          </p:cNvPr>
          <p:cNvSpPr>
            <a:spLocks noGrp="1"/>
          </p:cNvSpPr>
          <p:nvPr>
            <p:ph idx="1"/>
          </p:nvPr>
        </p:nvSpPr>
        <p:spPr>
          <a:xfrm>
            <a:off x="4447308" y="591344"/>
            <a:ext cx="6906491" cy="5585619"/>
          </a:xfrm>
        </p:spPr>
        <p:txBody>
          <a:bodyPr anchor="ctr">
            <a:normAutofit/>
          </a:bodyPr>
          <a:lstStyle/>
          <a:p>
            <a:r>
              <a:rPr lang="hr-HR" sz="1300">
                <a:effectLst/>
                <a:latin typeface="Open Sans" panose="020B0606030504020204" pitchFamily="34" charset="0"/>
                <a:ea typeface="Times New Roman" panose="02020603050405020304" pitchFamily="18" charset="0"/>
              </a:rPr>
              <a:t>U članku 34. stavku 2. iza točke 3. briše se točka na kraju rečenice te dodaje točka 4. koja glasi: </a:t>
            </a:r>
            <a:endParaRPr lang="hr-HR" sz="1300">
              <a:effectLst/>
              <a:latin typeface="Times New Roman" panose="02020603050405020304" pitchFamily="18" charset="0"/>
              <a:ea typeface="Times New Roman" panose="02020603050405020304" pitchFamily="18" charset="0"/>
            </a:endParaRPr>
          </a:p>
          <a:p>
            <a:r>
              <a:rPr lang="hr-HR" sz="1300">
                <a:effectLst/>
                <a:latin typeface="Open Sans" panose="020B0606030504020204" pitchFamily="34" charset="0"/>
                <a:ea typeface="Times New Roman" panose="02020603050405020304" pitchFamily="18" charset="0"/>
              </a:rPr>
              <a:t>„4. da objekt u kojem se  pružaju ugostiteljske usluge u domaćinstvu, ispunjava uvjet koji se odnosi na prethodnu suglasnost suvlasnika za kratkoročni najam sukladno posebnim propisima kojima se uređuje upravljanje i održavanje zgradama.“</a:t>
            </a:r>
          </a:p>
          <a:p>
            <a:pPr>
              <a:spcAft>
                <a:spcPts val="800"/>
              </a:spcAft>
            </a:pPr>
            <a:r>
              <a:rPr lang="hr-HR" sz="1300" b="1" kern="0">
                <a:effectLst/>
                <a:latin typeface="var(--falcon-font-sans-serif)"/>
                <a:ea typeface="Times New Roman" panose="02020603050405020304" pitchFamily="18" charset="0"/>
                <a:cs typeface="Times New Roman" panose="02020603050405020304" pitchFamily="18" charset="0"/>
              </a:rPr>
              <a:t>Članak 17.</a:t>
            </a:r>
            <a:endParaRPr lang="hr-HR" sz="1300" kern="10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300" kern="0">
                <a:effectLst/>
                <a:latin typeface="Open Sans" panose="020B0606030504020204" pitchFamily="34" charset="0"/>
                <a:ea typeface="Times New Roman" panose="02020603050405020304" pitchFamily="18" charset="0"/>
                <a:cs typeface="Arial" panose="020B0604020202020204" pitchFamily="34" charset="0"/>
              </a:rPr>
              <a:t>(1) Ugostitelji i iznajmljivači koji na dan stupanja na snagu ovoga Zakona obavljaju ugostiteljsku djelatnost, odnosno pružaju ugostiteljske usluge u domaćinstvu za objekt u zgradi, i osobe koje do dana stupanja na snagu ovoga zakona podnesu zahtjev i ishode rješenje o obavljanju ugostiteljske djelatnosti odnosno odobrenju za pružanje ugostiteljskih usluga u domaćinstvu sukladno odredbama Zakona o ugostiteljskoj djelatnosti („Narodne novine“, br. 85/15., 121/16., 99/18., 25/19., 98/19., 32/20., 42/20. i 126/21.), dužni su pribaviti prethodnu suglasnost iz članaka 2. i 6. ovoga Zakona u roku od pet godina od stupanja na snagu ovoga Zakona. </a:t>
            </a:r>
            <a:endParaRPr lang="hr-HR" sz="1300" kern="10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300" kern="0">
                <a:effectLst/>
                <a:latin typeface="Open Sans" panose="020B0606030504020204" pitchFamily="34" charset="0"/>
                <a:ea typeface="Times New Roman" panose="02020603050405020304" pitchFamily="18" charset="0"/>
                <a:cs typeface="Arial" panose="020B0604020202020204" pitchFamily="34" charset="0"/>
              </a:rPr>
              <a:t>(2) Rješenja o obavljanju ugostiteljske djelatnosti odnosno odobrenju za pružanje ugostiteljskih usluga u domaćinstvu izdana sukladno posebnom propisu kojim se uređuje ugostiteljstvo pravnim i fizičkim osobama za stanove u zgradama, za koje u ostavljenom roku nije pribavljena prethodna suglasnost iz članaka 2. i 6. ovoga Zakona ukidaju se po sili zakona istekom roka iz stavka 1. ovoga članka.</a:t>
            </a:r>
            <a:endParaRPr lang="hr-HR" sz="1300" kern="100">
              <a:effectLst/>
              <a:latin typeface="Aptos" panose="020B0004020202020204" pitchFamily="34" charset="0"/>
              <a:ea typeface="Aptos" panose="020B0004020202020204" pitchFamily="34" charset="0"/>
              <a:cs typeface="Arial" panose="020B0604020202020204" pitchFamily="34" charset="0"/>
            </a:endParaRPr>
          </a:p>
          <a:p>
            <a:endParaRPr lang="hr-HR" sz="1300">
              <a:effectLst/>
              <a:latin typeface="Times New Roman" panose="02020603050405020304" pitchFamily="18" charset="0"/>
              <a:ea typeface="Times New Roman" panose="02020603050405020304" pitchFamily="18" charset="0"/>
            </a:endParaRPr>
          </a:p>
          <a:p>
            <a:endParaRPr lang="hr-HR" sz="1300"/>
          </a:p>
        </p:txBody>
      </p:sp>
    </p:spTree>
    <p:extLst>
      <p:ext uri="{BB962C8B-B14F-4D97-AF65-F5344CB8AC3E}">
        <p14:creationId xmlns:p14="http://schemas.microsoft.com/office/powerpoint/2010/main" val="2508521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44D1D2-DEBA-BEBC-973A-FF3C5AA0BB9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Što je to domaćinstvo (kućanstvo) ?</a:t>
            </a:r>
          </a:p>
        </p:txBody>
      </p:sp>
      <p:graphicFrame>
        <p:nvGraphicFramePr>
          <p:cNvPr id="4" name="Content Placeholder 3">
            <a:extLst>
              <a:ext uri="{FF2B5EF4-FFF2-40B4-BE49-F238E27FC236}">
                <a16:creationId xmlns:a16="http://schemas.microsoft.com/office/drawing/2014/main" id="{5EF3459F-96C8-B3F3-3740-03B0BB8F932F}"/>
              </a:ext>
            </a:extLst>
          </p:cNvPr>
          <p:cNvGraphicFramePr>
            <a:graphicFrameLocks noGrp="1"/>
          </p:cNvGraphicFramePr>
          <p:nvPr>
            <p:ph idx="1"/>
            <p:extLst>
              <p:ext uri="{D42A27DB-BD31-4B8C-83A1-F6EECF244321}">
                <p14:modId xmlns:p14="http://schemas.microsoft.com/office/powerpoint/2010/main" val="3600354664"/>
              </p:ext>
            </p:extLst>
          </p:nvPr>
        </p:nvGraphicFramePr>
        <p:xfrm>
          <a:off x="4038600" y="2318981"/>
          <a:ext cx="7188200" cy="4223812"/>
        </p:xfrm>
        <a:graphic>
          <a:graphicData uri="http://schemas.openxmlformats.org/drawingml/2006/table">
            <a:tbl>
              <a:tblPr>
                <a:tableStyleId>{8EC20E35-A176-4012-BC5E-935CFFF8708E}</a:tableStyleId>
              </a:tblPr>
              <a:tblGrid>
                <a:gridCol w="688380">
                  <a:extLst>
                    <a:ext uri="{9D8B030D-6E8A-4147-A177-3AD203B41FA5}">
                      <a16:colId xmlns:a16="http://schemas.microsoft.com/office/drawing/2014/main" val="1523873309"/>
                    </a:ext>
                  </a:extLst>
                </a:gridCol>
                <a:gridCol w="6499820">
                  <a:extLst>
                    <a:ext uri="{9D8B030D-6E8A-4147-A177-3AD203B41FA5}">
                      <a16:colId xmlns:a16="http://schemas.microsoft.com/office/drawing/2014/main" val="1321799753"/>
                    </a:ext>
                  </a:extLst>
                </a:gridCol>
              </a:tblGrid>
              <a:tr h="1295122">
                <a:tc>
                  <a:txBody>
                    <a:bodyPr/>
                    <a:lstStyle/>
                    <a:p>
                      <a:pPr fontAlgn="t"/>
                      <a:r>
                        <a:rPr lang="hr-HR" sz="2500" b="1">
                          <a:effectLst/>
                        </a:rPr>
                        <a:t>1.</a:t>
                      </a:r>
                      <a:endParaRPr lang="hr-HR" sz="2500">
                        <a:effectLst/>
                      </a:endParaRPr>
                    </a:p>
                  </a:txBody>
                  <a:tcPr marL="124531" marR="124531" marT="62265" marB="62265"/>
                </a:tc>
                <a:tc>
                  <a:txBody>
                    <a:bodyPr/>
                    <a:lstStyle/>
                    <a:p>
                      <a:pPr fontAlgn="t"/>
                      <a:r>
                        <a:rPr lang="hr-HR" sz="2500">
                          <a:effectLst/>
                        </a:rPr>
                        <a:t>sociol. skup osoba koje žive u istome domu, </a:t>
                      </a:r>
                      <a:r>
                        <a:rPr lang="hr-HR" sz="2500" b="1" u="sng">
                          <a:effectLst/>
                        </a:rPr>
                        <a:t>stanu ili kući</a:t>
                      </a:r>
                      <a:r>
                        <a:rPr lang="hr-HR" sz="2500">
                          <a:effectLst/>
                        </a:rPr>
                        <a:t>, a koje su društveno i gospodarski povezane; kućanstvo</a:t>
                      </a:r>
                    </a:p>
                  </a:txBody>
                  <a:tcPr marL="124531" marR="124531" marT="62265" marB="62265"/>
                </a:tc>
                <a:extLst>
                  <a:ext uri="{0D108BD9-81ED-4DB2-BD59-A6C34878D82A}">
                    <a16:rowId xmlns:a16="http://schemas.microsoft.com/office/drawing/2014/main" val="452351717"/>
                  </a:ext>
                </a:extLst>
              </a:tr>
              <a:tr h="921529">
                <a:tc>
                  <a:txBody>
                    <a:bodyPr/>
                    <a:lstStyle/>
                    <a:p>
                      <a:pPr fontAlgn="t"/>
                      <a:r>
                        <a:rPr lang="hr-HR" sz="2500" b="1">
                          <a:effectLst/>
                        </a:rPr>
                        <a:t>2.</a:t>
                      </a:r>
                      <a:endParaRPr lang="hr-HR" sz="2500">
                        <a:effectLst/>
                      </a:endParaRPr>
                    </a:p>
                  </a:txBody>
                  <a:tcPr marL="124531" marR="124531" marT="62265" marB="62265"/>
                </a:tc>
                <a:tc>
                  <a:txBody>
                    <a:bodyPr/>
                    <a:lstStyle/>
                    <a:p>
                      <a:pPr fontAlgn="t"/>
                      <a:r>
                        <a:rPr lang="hr-HR" sz="2500" dirty="0">
                          <a:effectLst/>
                        </a:rPr>
                        <a:t>dom kao ekonomska cjelina [seosko domaćinstvo]</a:t>
                      </a:r>
                    </a:p>
                    <a:p>
                      <a:pPr fontAlgn="t"/>
                      <a:r>
                        <a:rPr lang="hr-HR" sz="2500" dirty="0">
                          <a:effectLst/>
                        </a:rPr>
                        <a:t>Zakon o ugostiteljskoj djelatnosti : </a:t>
                      </a:r>
                    </a:p>
                    <a:p>
                      <a:pPr marL="0" marR="0" lvl="0" indent="0" algn="l" defTabSz="914400" rtl="0" eaLnBrk="1" fontAlgn="t" latinLnBrk="0" hangingPunct="1">
                        <a:lnSpc>
                          <a:spcPct val="100000"/>
                        </a:lnSpc>
                        <a:spcBef>
                          <a:spcPts val="0"/>
                        </a:spcBef>
                        <a:spcAft>
                          <a:spcPts val="0"/>
                        </a:spcAft>
                        <a:buClrTx/>
                        <a:buSzTx/>
                        <a:buFontTx/>
                        <a:buNone/>
                        <a:tabLst/>
                        <a:defRPr/>
                      </a:pPr>
                      <a:r>
                        <a:rPr lang="hr-HR" sz="2800" dirty="0"/>
                        <a:t>VI. UGOSTITELJSKE USLUGE U DOMAĆINSTVU I NA OBITELJSKOM POLJOPRIVREDNOM GOSPODARSTVU </a:t>
                      </a:r>
                    </a:p>
                    <a:p>
                      <a:pPr fontAlgn="t"/>
                      <a:endParaRPr lang="hr-HR" sz="2500" dirty="0">
                        <a:effectLst/>
                      </a:endParaRPr>
                    </a:p>
                  </a:txBody>
                  <a:tcPr marL="124531" marR="124531" marT="62265" marB="62265"/>
                </a:tc>
                <a:extLst>
                  <a:ext uri="{0D108BD9-81ED-4DB2-BD59-A6C34878D82A}">
                    <a16:rowId xmlns:a16="http://schemas.microsoft.com/office/drawing/2014/main" val="1687428173"/>
                  </a:ext>
                </a:extLst>
              </a:tr>
            </a:tbl>
          </a:graphicData>
        </a:graphic>
      </p:graphicFrame>
    </p:spTree>
    <p:extLst>
      <p:ext uri="{BB962C8B-B14F-4D97-AF65-F5344CB8AC3E}">
        <p14:creationId xmlns:p14="http://schemas.microsoft.com/office/powerpoint/2010/main" val="193461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092F13DC-5B5B-D0E6-6735-971CA21187C0}"/>
              </a:ext>
            </a:extLst>
          </p:cNvPr>
          <p:cNvSpPr>
            <a:spLocks noGrp="1"/>
          </p:cNvSpPr>
          <p:nvPr>
            <p:ph type="title"/>
          </p:nvPr>
        </p:nvSpPr>
        <p:spPr>
          <a:xfrm>
            <a:off x="838200" y="713312"/>
            <a:ext cx="4038600" cy="5431376"/>
          </a:xfrm>
        </p:spPr>
        <p:txBody>
          <a:bodyPr>
            <a:normAutofit/>
          </a:bodyPr>
          <a:lstStyle/>
          <a:p>
            <a:r>
              <a:rPr lang="hr-HR" dirty="0">
                <a:latin typeface="Times New Roman" panose="02020603050405020304" pitchFamily="18" charset="0"/>
                <a:cs typeface="Times New Roman" panose="02020603050405020304" pitchFamily="18" charset="0"/>
              </a:rPr>
              <a:t>Porezni tretman</a:t>
            </a:r>
          </a:p>
        </p:txBody>
      </p:sp>
      <p:sp>
        <p:nvSpPr>
          <p:cNvPr id="3" name="Content Placeholder 2">
            <a:extLst>
              <a:ext uri="{FF2B5EF4-FFF2-40B4-BE49-F238E27FC236}">
                <a16:creationId xmlns:a16="http://schemas.microsoft.com/office/drawing/2014/main" id="{BD870B9E-830A-EDEB-82AE-E3D64DCBD384}"/>
              </a:ext>
            </a:extLst>
          </p:cNvPr>
          <p:cNvSpPr>
            <a:spLocks noGrp="1"/>
          </p:cNvSpPr>
          <p:nvPr>
            <p:ph idx="1"/>
          </p:nvPr>
        </p:nvSpPr>
        <p:spPr>
          <a:xfrm>
            <a:off x="6095999" y="713313"/>
            <a:ext cx="5257801" cy="5431376"/>
          </a:xfrm>
        </p:spPr>
        <p:txBody>
          <a:bodyPr anchor="ctr">
            <a:normAutofit lnSpcReduction="10000"/>
          </a:bodyPr>
          <a:lstStyle/>
          <a:p>
            <a:r>
              <a:rPr lang="hr-HR" sz="1600" b="1" i="0" dirty="0">
                <a:effectLst/>
                <a:latin typeface="Times New Roman" panose="02020603050405020304" pitchFamily="18" charset="0"/>
                <a:cs typeface="Times New Roman" panose="02020603050405020304" pitchFamily="18" charset="0"/>
              </a:rPr>
              <a:t>Iznajmljivači – obveznici vođenja poslovnih knjiga</a:t>
            </a:r>
            <a:endParaRPr lang="hr-HR" sz="1600" b="0" i="0" dirty="0">
              <a:effectLst/>
              <a:latin typeface="Times New Roman" panose="02020603050405020304" pitchFamily="18" charset="0"/>
              <a:cs typeface="Times New Roman" panose="02020603050405020304" pitchFamily="18" charset="0"/>
            </a:endParaRPr>
          </a:p>
          <a:p>
            <a:r>
              <a:rPr lang="hr-HR" sz="1600" b="0" i="0" dirty="0">
                <a:effectLst/>
                <a:latin typeface="Times New Roman" panose="02020603050405020304" pitchFamily="18" charset="0"/>
                <a:cs typeface="Times New Roman" panose="02020603050405020304" pitchFamily="18" charset="0"/>
              </a:rPr>
              <a:t>Porez na dohodak po osnovi iznajmljivanja stanova, soba i postelja turistima i organiziranja kampova na temelju poslovnih knjiga utvrđivati će iznajmljivač koji:</a:t>
            </a:r>
          </a:p>
          <a:p>
            <a:pPr>
              <a:buFont typeface="Arial" panose="020B0604020202020204" pitchFamily="34" charset="0"/>
              <a:buChar char="•"/>
            </a:pPr>
            <a:r>
              <a:rPr lang="hr-HR" sz="1600" b="0" i="0" dirty="0">
                <a:effectLst/>
                <a:latin typeface="Times New Roman" panose="02020603050405020304" pitchFamily="18" charset="0"/>
                <a:cs typeface="Times New Roman" panose="02020603050405020304" pitchFamily="18" charset="0"/>
              </a:rPr>
              <a:t>organizira smještaj za više od 10 osoba/20 kreveta, ili - organizira kamp na svojem zemljištu s više od 10 smještajnih jedinica/za više od 30 gostiju, ili - organizira smještaj u objektu za robinzonski smještaj s više od 10 smještajnih jedinica/za više od 30 gostiju istodobno;</a:t>
            </a:r>
          </a:p>
          <a:p>
            <a:pPr>
              <a:buFont typeface="Arial" panose="020B0604020202020204" pitchFamily="34" charset="0"/>
              <a:buChar char="•"/>
            </a:pPr>
            <a:r>
              <a:rPr lang="hr-HR" sz="1600" b="0" i="0" dirty="0">
                <a:effectLst/>
                <a:latin typeface="Times New Roman" panose="02020603050405020304" pitchFamily="18" charset="0"/>
                <a:cs typeface="Times New Roman" panose="02020603050405020304" pitchFamily="18" charset="0"/>
              </a:rPr>
              <a:t>je po toj osnovi obveznik PDV-a;</a:t>
            </a:r>
          </a:p>
          <a:p>
            <a:pPr>
              <a:buFont typeface="Arial" panose="020B0604020202020204" pitchFamily="34" charset="0"/>
              <a:buChar char="•"/>
            </a:pPr>
            <a:r>
              <a:rPr lang="hr-HR" sz="1600" b="0" i="0" dirty="0">
                <a:effectLst/>
                <a:latin typeface="Times New Roman" panose="02020603050405020304" pitchFamily="18" charset="0"/>
                <a:cs typeface="Times New Roman" panose="02020603050405020304" pitchFamily="18" charset="0"/>
              </a:rPr>
              <a:t>želi prijeći na utvrđivanje dohotka na temelju poslovnih knjiga.</a:t>
            </a:r>
          </a:p>
          <a:p>
            <a:r>
              <a:rPr lang="hr-HR" sz="1600" b="0" i="0" dirty="0">
                <a:effectLst/>
                <a:latin typeface="Times New Roman" panose="02020603050405020304" pitchFamily="18" charset="0"/>
                <a:cs typeface="Times New Roman" panose="02020603050405020304" pitchFamily="18" charset="0"/>
              </a:rPr>
              <a:t>Iznajmljivač koji porez na dohodak plaća na temelju poslovnih knjiga obvezan je voditi Knjigu primitaka i izdataka, Obrazac DI (dugotrajna imovina), Obrazac KPR (knjiga prometa), Obrazac TO (evidencija o tražbinama i obavezama) sukladno propisima koji uređuju porez na dohodak, te 28.2. tekuće godine za prethodnu godinu Poreznoj upravi podnijeti poreznu prijavu dohotka (obrazac DOH). Iznajmljivač koji porez na dohodak plaća na temelju poslovnih knjiga ne smatra se obveznikom fiskalizacije.</a:t>
            </a:r>
          </a:p>
          <a:p>
            <a:endParaRPr lang="hr-HR" sz="1600" dirty="0"/>
          </a:p>
        </p:txBody>
      </p:sp>
    </p:spTree>
    <p:extLst>
      <p:ext uri="{BB962C8B-B14F-4D97-AF65-F5344CB8AC3E}">
        <p14:creationId xmlns:p14="http://schemas.microsoft.com/office/powerpoint/2010/main" val="4119727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F84F197B-7526-817D-383E-182601CCC5DC}"/>
              </a:ext>
            </a:extLst>
          </p:cNvPr>
          <p:cNvSpPr>
            <a:spLocks noGrp="1"/>
          </p:cNvSpPr>
          <p:nvPr>
            <p:ph type="title"/>
          </p:nvPr>
        </p:nvSpPr>
        <p:spPr>
          <a:xfrm>
            <a:off x="838200" y="713312"/>
            <a:ext cx="4038600" cy="5431376"/>
          </a:xfrm>
        </p:spPr>
        <p:txBody>
          <a:bodyPr>
            <a:normAutofit/>
          </a:bodyPr>
          <a:lstStyle/>
          <a:p>
            <a:r>
              <a:rPr lang="hr-HR" dirty="0">
                <a:latin typeface="Times New Roman" panose="02020603050405020304" pitchFamily="18" charset="0"/>
                <a:cs typeface="Times New Roman" panose="02020603050405020304" pitchFamily="18" charset="0"/>
              </a:rPr>
              <a:t>Porezni tretman</a:t>
            </a:r>
          </a:p>
        </p:txBody>
      </p:sp>
      <p:sp>
        <p:nvSpPr>
          <p:cNvPr id="3" name="Content Placeholder 2">
            <a:extLst>
              <a:ext uri="{FF2B5EF4-FFF2-40B4-BE49-F238E27FC236}">
                <a16:creationId xmlns:a16="http://schemas.microsoft.com/office/drawing/2014/main" id="{587B99D4-9631-64A3-19A2-48D216AF6E14}"/>
              </a:ext>
            </a:extLst>
          </p:cNvPr>
          <p:cNvSpPr>
            <a:spLocks noGrp="1"/>
          </p:cNvSpPr>
          <p:nvPr>
            <p:ph idx="1"/>
          </p:nvPr>
        </p:nvSpPr>
        <p:spPr>
          <a:xfrm>
            <a:off x="6095999" y="713313"/>
            <a:ext cx="5257801" cy="5431376"/>
          </a:xfrm>
        </p:spPr>
        <p:txBody>
          <a:bodyPr anchor="ctr">
            <a:normAutofit/>
          </a:bodyPr>
          <a:lstStyle/>
          <a:p>
            <a:r>
              <a:rPr lang="hr-HR" sz="2000" b="0" i="0">
                <a:effectLst/>
                <a:latin typeface="Times New Roman" panose="02020603050405020304" pitchFamily="18" charset="0"/>
                <a:cs typeface="Times New Roman" panose="02020603050405020304" pitchFamily="18" charset="0"/>
              </a:rPr>
              <a:t>Iznajmljivač – </a:t>
            </a:r>
            <a:r>
              <a:rPr lang="hr-HR" sz="2000" b="1" i="0">
                <a:effectLst/>
                <a:latin typeface="Times New Roman" panose="02020603050405020304" pitchFamily="18" charset="0"/>
                <a:cs typeface="Times New Roman" panose="02020603050405020304" pitchFamily="18" charset="0"/>
              </a:rPr>
              <a:t>obveznik PDV-a</a:t>
            </a:r>
            <a:r>
              <a:rPr lang="hr-HR" sz="2000" b="0" i="0">
                <a:effectLst/>
                <a:latin typeface="Times New Roman" panose="02020603050405020304" pitchFamily="18" charset="0"/>
                <a:cs typeface="Times New Roman" panose="02020603050405020304" pitchFamily="18" charset="0"/>
              </a:rPr>
              <a:t> za pruženu uslugu smještaja mora izdati račun s podacima propisanim čl. 63. Općeg poreznog zakona (odnosno čl. 79. st. 1. Zakona o PDV-u ako račun izdaje drugom poreznom obvezniku ili pravnoj osobi koja nije porezni obveznik) i u njemu obračunati PDV po stopi 13%. Za potrebe utvrđivanja obveze PDV-a dužan je voditi Knjigu I-RA i Knjigu U-RA, te posebne evidencije propisane Zakonom i Pravilnikom o PDV-u.</a:t>
            </a:r>
            <a:r>
              <a:rPr lang="hr-HR" sz="2000" b="1" i="0">
                <a:effectLst/>
                <a:latin typeface="Times New Roman" panose="02020603050405020304" pitchFamily="18" charset="0"/>
                <a:cs typeface="Times New Roman" panose="02020603050405020304" pitchFamily="18" charset="0"/>
              </a:rPr>
              <a:t> </a:t>
            </a:r>
            <a:endParaRPr lang="hr-HR"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1016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8A368881-1739-511A-A6EF-E4616EBCE139}"/>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Porezni tretman</a:t>
            </a:r>
          </a:p>
        </p:txBody>
      </p:sp>
      <p:sp>
        <p:nvSpPr>
          <p:cNvPr id="3" name="Content Placeholder 2">
            <a:extLst>
              <a:ext uri="{FF2B5EF4-FFF2-40B4-BE49-F238E27FC236}">
                <a16:creationId xmlns:a16="http://schemas.microsoft.com/office/drawing/2014/main" id="{69B62BED-16C9-54A0-BE54-4B3DDC28A310}"/>
              </a:ext>
            </a:extLst>
          </p:cNvPr>
          <p:cNvSpPr>
            <a:spLocks noGrp="1"/>
          </p:cNvSpPr>
          <p:nvPr>
            <p:ph idx="1"/>
          </p:nvPr>
        </p:nvSpPr>
        <p:spPr>
          <a:xfrm>
            <a:off x="6172200" y="804672"/>
            <a:ext cx="5221224" cy="5230368"/>
          </a:xfrm>
        </p:spPr>
        <p:txBody>
          <a:bodyPr anchor="ctr">
            <a:normAutofit/>
          </a:bodyPr>
          <a:lstStyle/>
          <a:p>
            <a:r>
              <a:rPr lang="hr-HR" sz="1500" b="1" i="0">
                <a:solidFill>
                  <a:schemeClr val="tx2"/>
                </a:solidFill>
                <a:effectLst/>
                <a:latin typeface="Times New Roman" panose="02020603050405020304" pitchFamily="18" charset="0"/>
                <a:cs typeface="Times New Roman" panose="02020603050405020304" pitchFamily="18" charset="0"/>
              </a:rPr>
              <a:t>Obveza plaćanja PDV-a na uslugu posredovanja</a:t>
            </a:r>
            <a:endParaRPr lang="hr-HR" sz="1500" b="0" i="0">
              <a:solidFill>
                <a:schemeClr val="tx2"/>
              </a:solidFill>
              <a:effectLst/>
              <a:latin typeface="Times New Roman" panose="02020603050405020304" pitchFamily="18" charset="0"/>
              <a:cs typeface="Times New Roman" panose="02020603050405020304" pitchFamily="18" charset="0"/>
            </a:endParaRPr>
          </a:p>
          <a:p>
            <a:r>
              <a:rPr lang="hr-HR" sz="1500" b="0" i="0">
                <a:solidFill>
                  <a:schemeClr val="tx2"/>
                </a:solidFill>
                <a:effectLst/>
                <a:latin typeface="Times New Roman" panose="02020603050405020304" pitchFamily="18" charset="0"/>
                <a:cs typeface="Times New Roman" panose="02020603050405020304" pitchFamily="18" charset="0"/>
              </a:rPr>
              <a:t>Iznajmljivač paušalista, kao i iznajmljivač koji porez na dohodak plaća na temelju poslovnih knjiga (ili umjesto poreza na dohodak plaća poreza na dobit), koji usluge smještaja pruža preko </a:t>
            </a:r>
            <a:r>
              <a:rPr lang="hr-HR" sz="1500" b="1" i="0">
                <a:solidFill>
                  <a:schemeClr val="tx2"/>
                </a:solidFill>
                <a:effectLst/>
                <a:latin typeface="Times New Roman" panose="02020603050405020304" pitchFamily="18" charset="0"/>
                <a:cs typeface="Times New Roman" panose="02020603050405020304" pitchFamily="18" charset="0"/>
              </a:rPr>
              <a:t>inozemnih</a:t>
            </a:r>
            <a:r>
              <a:rPr lang="hr-HR" sz="1500" b="0" i="0">
                <a:solidFill>
                  <a:schemeClr val="tx2"/>
                </a:solidFill>
                <a:effectLst/>
                <a:latin typeface="Times New Roman" panose="02020603050405020304" pitchFamily="18" charset="0"/>
                <a:cs typeface="Times New Roman" panose="02020603050405020304" pitchFamily="18" charset="0"/>
              </a:rPr>
              <a:t> </a:t>
            </a:r>
            <a:r>
              <a:rPr lang="hr-HR" sz="1500" b="1" i="0">
                <a:solidFill>
                  <a:schemeClr val="tx2"/>
                </a:solidFill>
                <a:effectLst/>
                <a:latin typeface="Times New Roman" panose="02020603050405020304" pitchFamily="18" charset="0"/>
                <a:cs typeface="Times New Roman" panose="02020603050405020304" pitchFamily="18" charset="0"/>
              </a:rPr>
              <a:t>putničkih agencija </a:t>
            </a:r>
            <a:r>
              <a:rPr lang="hr-HR" sz="1500" b="0" i="0">
                <a:solidFill>
                  <a:schemeClr val="tx2"/>
                </a:solidFill>
                <a:effectLst/>
                <a:latin typeface="Times New Roman" panose="02020603050405020304" pitchFamily="18" charset="0"/>
                <a:cs typeface="Times New Roman" panose="02020603050405020304" pitchFamily="18" charset="0"/>
              </a:rPr>
              <a:t>(Booking.com, Airbnb i dr.) obvezan je platiti PDV na uslugu posredovanja (proviziju) koju mu je obavila putnička agencija sa sjedištem u inozemstvu. U tu svrhu, iznajmljivač koji usluge smještaja pruža posredstvom agencije:</a:t>
            </a:r>
          </a:p>
          <a:p>
            <a:pPr>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iz druge države članice </a:t>
            </a:r>
            <a:r>
              <a:rPr lang="hr-HR" sz="1500" b="1" i="0">
                <a:solidFill>
                  <a:schemeClr val="tx2"/>
                </a:solidFill>
                <a:effectLst/>
                <a:latin typeface="Times New Roman" panose="02020603050405020304" pitchFamily="18" charset="0"/>
                <a:cs typeface="Times New Roman" panose="02020603050405020304" pitchFamily="18" charset="0"/>
              </a:rPr>
              <a:t>EU</a:t>
            </a:r>
            <a:r>
              <a:rPr lang="hr-HR" sz="1500" b="0" i="0">
                <a:solidFill>
                  <a:schemeClr val="tx2"/>
                </a:solidFill>
                <a:effectLst/>
                <a:latin typeface="Times New Roman" panose="02020603050405020304" pitchFamily="18" charset="0"/>
                <a:cs typeface="Times New Roman" panose="02020603050405020304" pitchFamily="18" charset="0"/>
              </a:rPr>
              <a:t> obvezan je:</a:t>
            </a:r>
          </a:p>
          <a:p>
            <a:pPr marL="742950" lvl="1" indent="-285750">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15 dana prije obavljanja usluga s agencijom iz EU od Porezne uprave zatražiti PDV ID broj,</a:t>
            </a:r>
          </a:p>
          <a:p>
            <a:pPr marL="742950" lvl="1" indent="-285750">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PDV ID broj dostaviti inozemnoj agenciji,</a:t>
            </a:r>
          </a:p>
          <a:p>
            <a:pPr marL="742950" lvl="1" indent="-285750">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na proviziju putničke agencije obračunati i platiti PDV po stopi 25%,</a:t>
            </a:r>
          </a:p>
          <a:p>
            <a:pPr marL="742950" lvl="1" indent="-285750">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Poreznoj upravi dostaviti obrasce PDV i PDV-S;</a:t>
            </a:r>
          </a:p>
          <a:p>
            <a:pPr>
              <a:buFont typeface="Arial" panose="020B0604020202020204" pitchFamily="34" charset="0"/>
              <a:buChar char="•"/>
            </a:pPr>
            <a:r>
              <a:rPr lang="hr-HR" sz="1500" b="1" i="0">
                <a:solidFill>
                  <a:schemeClr val="tx2"/>
                </a:solidFill>
                <a:effectLst/>
                <a:latin typeface="Times New Roman" panose="02020603050405020304" pitchFamily="18" charset="0"/>
                <a:cs typeface="Times New Roman" panose="02020603050405020304" pitchFamily="18" charset="0"/>
              </a:rPr>
              <a:t>iz treće zemlje</a:t>
            </a:r>
            <a:r>
              <a:rPr lang="hr-HR" sz="1500" b="0" i="0">
                <a:solidFill>
                  <a:schemeClr val="tx2"/>
                </a:solidFill>
                <a:effectLst/>
                <a:latin typeface="Times New Roman" panose="02020603050405020304" pitchFamily="18" charset="0"/>
                <a:cs typeface="Times New Roman" panose="02020603050405020304" pitchFamily="18" charset="0"/>
              </a:rPr>
              <a:t> (zemlje koja nije članica EU):</a:t>
            </a:r>
          </a:p>
          <a:p>
            <a:pPr marL="742950" lvl="1" indent="-285750">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na proviziju putničke agencije obračunati i platiti PDV po stopi 25%, te</a:t>
            </a:r>
          </a:p>
          <a:p>
            <a:pPr marL="742950" lvl="1" indent="-285750">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Poreznoj upravi dostaviti obrazac PDV.</a:t>
            </a:r>
          </a:p>
          <a:p>
            <a:endParaRPr lang="hr-HR" sz="1500">
              <a:solidFill>
                <a:schemeClr val="tx2"/>
              </a:solidFill>
            </a:endParaRPr>
          </a:p>
        </p:txBody>
      </p:sp>
    </p:spTree>
    <p:extLst>
      <p:ext uri="{BB962C8B-B14F-4D97-AF65-F5344CB8AC3E}">
        <p14:creationId xmlns:p14="http://schemas.microsoft.com/office/powerpoint/2010/main" val="281907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632DB8-3010-B384-7FB0-B15C3E35E237}"/>
              </a:ext>
            </a:extLst>
          </p:cNvPr>
          <p:cNvSpPr>
            <a:spLocks noGrp="1"/>
          </p:cNvSpPr>
          <p:nvPr>
            <p:ph type="title"/>
          </p:nvPr>
        </p:nvSpPr>
        <p:spPr>
          <a:xfrm>
            <a:off x="1171074" y="1396686"/>
            <a:ext cx="3240506" cy="4064628"/>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Porezni tretman</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CFE1839-31D4-ABF5-C747-7B5CC84A6580}"/>
              </a:ext>
            </a:extLst>
          </p:cNvPr>
          <p:cNvSpPr>
            <a:spLocks noGrp="1"/>
          </p:cNvSpPr>
          <p:nvPr>
            <p:ph idx="1"/>
          </p:nvPr>
        </p:nvSpPr>
        <p:spPr>
          <a:xfrm>
            <a:off x="5370153" y="1526033"/>
            <a:ext cx="5536397" cy="3935281"/>
          </a:xfrm>
        </p:spPr>
        <p:txBody>
          <a:bodyPr>
            <a:normAutofit/>
          </a:bodyPr>
          <a:lstStyle/>
          <a:p>
            <a:r>
              <a:rPr lang="hr-HR" sz="2400" b="0" i="0">
                <a:effectLst/>
                <a:latin typeface="Times New Roman" panose="02020603050405020304" pitchFamily="18" charset="0"/>
                <a:cs typeface="Times New Roman" panose="02020603050405020304" pitchFamily="18" charset="0"/>
              </a:rPr>
              <a:t>Obrasci PDV i PDV-S podnose se do 20-og u mjesecu po proteku obračunskog razdoblja, a prijavljeni iznos PDV-a plaća do posljednjeg dana u mjesecu koji slijedi po završetku razdoblja oporezivanja. Iznajmljivač paušalista (odnosno iznajmljivač koji nije obveznik PDV-a) obrazac PDV i obrazac PDV-S podnosi samo za obračunska razdoblja u kojima je primio uslugu posredovanja.</a:t>
            </a:r>
            <a:endParaRPr lang="hr-HR"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2127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9" name="Freeform: Shape 18">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73AA2FC4-7295-0A0A-2B96-222F02CF4D36}"/>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Visina poreza</a:t>
            </a:r>
          </a:p>
        </p:txBody>
      </p:sp>
      <p:sp>
        <p:nvSpPr>
          <p:cNvPr id="21" name="Content Placeholder 2">
            <a:extLst>
              <a:ext uri="{FF2B5EF4-FFF2-40B4-BE49-F238E27FC236}">
                <a16:creationId xmlns:a16="http://schemas.microsoft.com/office/drawing/2014/main" id="{D5EC6F3C-44B3-5013-7F85-D9B49AE43717}"/>
              </a:ext>
            </a:extLst>
          </p:cNvPr>
          <p:cNvSpPr>
            <a:spLocks noGrp="1"/>
          </p:cNvSpPr>
          <p:nvPr>
            <p:ph idx="1"/>
          </p:nvPr>
        </p:nvSpPr>
        <p:spPr>
          <a:xfrm>
            <a:off x="6172200" y="804672"/>
            <a:ext cx="5221224" cy="5230368"/>
          </a:xfrm>
        </p:spPr>
        <p:txBody>
          <a:bodyPr anchor="ctr">
            <a:normAutofit/>
          </a:bodyPr>
          <a:lstStyle/>
          <a:p>
            <a:r>
              <a:rPr lang="hr-HR" sz="1700" dirty="0">
                <a:solidFill>
                  <a:schemeClr val="tx2"/>
                </a:solidFill>
                <a:latin typeface="Times New Roman" panose="02020603050405020304" pitchFamily="18" charset="0"/>
                <a:cs typeface="Times New Roman" panose="02020603050405020304" pitchFamily="18" charset="0"/>
              </a:rPr>
              <a:t>Paušalni porez na dohodak </a:t>
            </a:r>
          </a:p>
          <a:p>
            <a:r>
              <a:rPr lang="pl-PL" sz="1700" b="0" i="0" dirty="0">
                <a:solidFill>
                  <a:schemeClr val="tx2"/>
                </a:solidFill>
                <a:effectLst/>
                <a:latin typeface="Times New Roman" panose="02020603050405020304" pitchFamily="18" charset="0"/>
                <a:cs typeface="Times New Roman" panose="02020603050405020304" pitchFamily="18" charset="0"/>
              </a:rPr>
              <a:t>od 19,91 eura do 199,08 eura po postelji</a:t>
            </a:r>
          </a:p>
          <a:p>
            <a:r>
              <a:rPr lang="hr-HR" sz="1700" b="0" i="0" dirty="0">
                <a:solidFill>
                  <a:schemeClr val="tx2"/>
                </a:solidFill>
                <a:effectLst/>
                <a:latin typeface="Times New Roman" panose="02020603050405020304" pitchFamily="18" charset="0"/>
                <a:cs typeface="Times New Roman" panose="02020603050405020304" pitchFamily="18" charset="0"/>
              </a:rPr>
              <a:t>Iznajmljivači koji su u 2024. godini postali obveznici PDV-a, (u 2023. godini ostvarili su promet veći od 40.000,00 eura) ili su postali obveznici PDV-a dragovoljno, porez na dohodak od imovine utvrđuju temeljem poslovnih knjiga, odnosno na način propisan za </a:t>
            </a:r>
            <a:r>
              <a:rPr lang="hr-HR" sz="1700" b="1" i="0" dirty="0">
                <a:solidFill>
                  <a:schemeClr val="tx2"/>
                </a:solidFill>
                <a:effectLst/>
                <a:latin typeface="Times New Roman" panose="02020603050405020304" pitchFamily="18" charset="0"/>
                <a:cs typeface="Times New Roman" panose="02020603050405020304" pitchFamily="18" charset="0"/>
              </a:rPr>
              <a:t>samostalne djelatnosti</a:t>
            </a:r>
            <a:r>
              <a:rPr lang="hr-HR" sz="1700" b="0" i="0" dirty="0">
                <a:solidFill>
                  <a:schemeClr val="tx2"/>
                </a:solidFill>
                <a:effectLst/>
                <a:latin typeface="Times New Roman" panose="02020603050405020304" pitchFamily="18" charset="0"/>
                <a:cs typeface="Times New Roman" panose="02020603050405020304" pitchFamily="18" charset="0"/>
              </a:rPr>
              <a:t>.</a:t>
            </a:r>
          </a:p>
          <a:p>
            <a:r>
              <a:rPr lang="hr-HR" sz="1700" b="0" i="0" dirty="0">
                <a:solidFill>
                  <a:schemeClr val="tx2"/>
                </a:solidFill>
                <a:effectLst/>
                <a:latin typeface="Times New Roman" panose="02020603050405020304" pitchFamily="18" charset="0"/>
                <a:cs typeface="Times New Roman" panose="02020603050405020304" pitchFamily="18" charset="0"/>
              </a:rPr>
              <a:t>Porez na dohodak temeljem poslovnih knjiga iznajmljivači mogu plaćati i dragovoljno, a na vlastiti zahtjev mogu umjesto poreza na dohodak plaćati porez na dobit.</a:t>
            </a:r>
            <a:br>
              <a:rPr lang="hr-HR" sz="1700" b="0" i="0" dirty="0">
                <a:solidFill>
                  <a:schemeClr val="tx2"/>
                </a:solidFill>
                <a:effectLst/>
                <a:latin typeface="Times New Roman" panose="02020603050405020304" pitchFamily="18" charset="0"/>
                <a:cs typeface="Times New Roman" panose="02020603050405020304" pitchFamily="18" charset="0"/>
              </a:rPr>
            </a:br>
            <a:r>
              <a:rPr lang="hr-HR" sz="1700" b="0" i="0" dirty="0">
                <a:solidFill>
                  <a:schemeClr val="tx2"/>
                </a:solidFill>
                <a:effectLst/>
                <a:latin typeface="Times New Roman" panose="02020603050405020304" pitchFamily="18" charset="0"/>
                <a:cs typeface="Times New Roman" panose="02020603050405020304" pitchFamily="18" charset="0"/>
              </a:rPr>
              <a:t>Iznajmljivač koji je obveznik PDV-a za pruženu uslugu smještaja mora izdati račun s podacima propisanim u Općem poreznom zakonu odnosnu Zakonu o PDV-u ako račun izdaje drugom poreznom obvezniku ili pravnoj osobi koja nije porezni obveznik i na njemu obračunati </a:t>
            </a:r>
            <a:r>
              <a:rPr lang="hr-HR" sz="1700" b="1" i="0" dirty="0">
                <a:solidFill>
                  <a:schemeClr val="tx2"/>
                </a:solidFill>
                <a:effectLst/>
                <a:latin typeface="Times New Roman" panose="02020603050405020304" pitchFamily="18" charset="0"/>
                <a:cs typeface="Times New Roman" panose="02020603050405020304" pitchFamily="18" charset="0"/>
              </a:rPr>
              <a:t>PDV</a:t>
            </a:r>
            <a:r>
              <a:rPr lang="hr-HR" sz="1700" b="0" i="0" dirty="0">
                <a:solidFill>
                  <a:schemeClr val="tx2"/>
                </a:solidFill>
                <a:effectLst/>
                <a:latin typeface="Times New Roman" panose="02020603050405020304" pitchFamily="18" charset="0"/>
                <a:cs typeface="Times New Roman" panose="02020603050405020304" pitchFamily="18" charset="0"/>
              </a:rPr>
              <a:t> </a:t>
            </a:r>
            <a:r>
              <a:rPr lang="hr-HR" sz="1700" b="1" i="0" dirty="0">
                <a:solidFill>
                  <a:schemeClr val="tx2"/>
                </a:solidFill>
                <a:effectLst/>
                <a:latin typeface="Times New Roman" panose="02020603050405020304" pitchFamily="18" charset="0"/>
                <a:cs typeface="Times New Roman" panose="02020603050405020304" pitchFamily="18" charset="0"/>
              </a:rPr>
              <a:t>po stopi od 13%</a:t>
            </a:r>
            <a:r>
              <a:rPr lang="hr-HR" sz="1700" b="0" i="0" dirty="0">
                <a:solidFill>
                  <a:schemeClr val="tx2"/>
                </a:solidFill>
                <a:effectLst/>
                <a:latin typeface="Times New Roman" panose="02020603050405020304" pitchFamily="18" charset="0"/>
                <a:cs typeface="Times New Roman" panose="02020603050405020304" pitchFamily="18" charset="0"/>
              </a:rPr>
              <a:t>.</a:t>
            </a:r>
          </a:p>
          <a:p>
            <a:r>
              <a:rPr lang="hr-HR" sz="1700" dirty="0">
                <a:solidFill>
                  <a:schemeClr val="tx2"/>
                </a:solidFill>
                <a:latin typeface="Times New Roman" panose="02020603050405020304" pitchFamily="18" charset="0"/>
                <a:cs typeface="Times New Roman" panose="02020603050405020304" pitchFamily="18" charset="0"/>
              </a:rPr>
              <a:t>*Prijedlog za podizanje „praga” na 50.000 eura</a:t>
            </a:r>
            <a:endParaRPr lang="hr-HR" sz="1700" b="0" i="0" dirty="0">
              <a:solidFill>
                <a:schemeClr val="tx2"/>
              </a:solidFill>
              <a:effectLst/>
              <a:latin typeface="Times New Roman" panose="02020603050405020304" pitchFamily="18" charset="0"/>
              <a:cs typeface="Times New Roman" panose="02020603050405020304" pitchFamily="18" charset="0"/>
            </a:endParaRPr>
          </a:p>
          <a:p>
            <a:endParaRPr lang="hr-HR" sz="1700" dirty="0">
              <a:solidFill>
                <a:schemeClr val="tx2"/>
              </a:solidFill>
            </a:endParaRPr>
          </a:p>
        </p:txBody>
      </p:sp>
    </p:spTree>
    <p:extLst>
      <p:ext uri="{BB962C8B-B14F-4D97-AF65-F5344CB8AC3E}">
        <p14:creationId xmlns:p14="http://schemas.microsoft.com/office/powerpoint/2010/main" val="3682701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12C0627-2E29-E264-0E9E-F53CB1A80883}"/>
              </a:ext>
            </a:extLst>
          </p:cNvPr>
          <p:cNvSpPr>
            <a:spLocks noGrp="1"/>
          </p:cNvSpPr>
          <p:nvPr>
            <p:ph type="title"/>
          </p:nvPr>
        </p:nvSpPr>
        <p:spPr>
          <a:xfrm>
            <a:off x="1256522" y="591829"/>
            <a:ext cx="3939688" cy="5583126"/>
          </a:xfrm>
        </p:spPr>
        <p:txBody>
          <a:bodyPr>
            <a:normAutofit/>
          </a:bodyPr>
          <a:lstStyle/>
          <a:p>
            <a:r>
              <a:rPr lang="hr-HR" sz="7400">
                <a:latin typeface="Times New Roman" panose="02020603050405020304" pitchFamily="18" charset="0"/>
                <a:cs typeface="Times New Roman" panose="02020603050405020304" pitchFamily="18" charset="0"/>
              </a:rPr>
              <a:t>Porez na dohodak temeljem poslovnih knjiga</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A23D1148-4D53-C6B7-5962-AEB2D66D8F86}"/>
              </a:ext>
            </a:extLst>
          </p:cNvPr>
          <p:cNvGraphicFramePr>
            <a:graphicFrameLocks noGrp="1"/>
          </p:cNvGraphicFramePr>
          <p:nvPr>
            <p:ph idx="1"/>
            <p:extLst>
              <p:ext uri="{D42A27DB-BD31-4B8C-83A1-F6EECF244321}">
                <p14:modId xmlns:p14="http://schemas.microsoft.com/office/powerpoint/2010/main" val="681655055"/>
              </p:ext>
            </p:extLst>
          </p:nvPr>
        </p:nvGraphicFramePr>
        <p:xfrm>
          <a:off x="5492710" y="671805"/>
          <a:ext cx="5861090" cy="550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4394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8D1626A-8DED-022F-33C2-BD51A936ACF6}"/>
              </a:ext>
            </a:extLst>
          </p:cNvPr>
          <p:cNvSpPr>
            <a:spLocks noGrp="1"/>
          </p:cNvSpPr>
          <p:nvPr>
            <p:ph type="title"/>
          </p:nvPr>
        </p:nvSpPr>
        <p:spPr>
          <a:xfrm>
            <a:off x="1256522" y="591829"/>
            <a:ext cx="3939688" cy="5583126"/>
          </a:xfrm>
        </p:spPr>
        <p:txBody>
          <a:bodyPr>
            <a:normAutofit/>
          </a:bodyPr>
          <a:lstStyle/>
          <a:p>
            <a:r>
              <a:rPr lang="hr-HR" sz="6200">
                <a:latin typeface="Times New Roman" panose="02020603050405020304" pitchFamily="18" charset="0"/>
                <a:cs typeface="Times New Roman" panose="02020603050405020304" pitchFamily="18" charset="0"/>
              </a:rPr>
              <a:t>Visina porezne stope na dohodak prema knjigama</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0540643B-2C54-6D7A-8466-37807DC0A9DA}"/>
              </a:ext>
            </a:extLst>
          </p:cNvPr>
          <p:cNvGraphicFramePr>
            <a:graphicFrameLocks noGrp="1"/>
          </p:cNvGraphicFramePr>
          <p:nvPr>
            <p:ph idx="1"/>
            <p:extLst>
              <p:ext uri="{D42A27DB-BD31-4B8C-83A1-F6EECF244321}">
                <p14:modId xmlns:p14="http://schemas.microsoft.com/office/powerpoint/2010/main" val="704177541"/>
              </p:ext>
            </p:extLst>
          </p:nvPr>
        </p:nvGraphicFramePr>
        <p:xfrm>
          <a:off x="5492710" y="671805"/>
          <a:ext cx="5861090" cy="550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3993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is fotografije nije dostupan.">
            <a:extLst>
              <a:ext uri="{FF2B5EF4-FFF2-40B4-BE49-F238E27FC236}">
                <a16:creationId xmlns:a16="http://schemas.microsoft.com/office/drawing/2014/main" id="{7B1517E3-E54D-7739-AB66-83A21891E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416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28EF4-6980-4F84-37B7-5D46F703D1DB}"/>
              </a:ext>
            </a:extLst>
          </p:cNvPr>
          <p:cNvSpPr>
            <a:spLocks noGrp="1"/>
          </p:cNvSpPr>
          <p:nvPr>
            <p:ph type="title"/>
          </p:nvPr>
        </p:nvSpPr>
        <p:spPr>
          <a:xfrm>
            <a:off x="686834" y="591344"/>
            <a:ext cx="3200400" cy="5585619"/>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Stope poreza na dohodak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05C75C5-0681-7897-485D-6FDF1966848A}"/>
              </a:ext>
            </a:extLst>
          </p:cNvPr>
          <p:cNvSpPr>
            <a:spLocks noGrp="1"/>
          </p:cNvSpPr>
          <p:nvPr>
            <p:ph idx="1"/>
          </p:nvPr>
        </p:nvSpPr>
        <p:spPr>
          <a:xfrm>
            <a:off x="4447308" y="591344"/>
            <a:ext cx="6906491" cy="5585619"/>
          </a:xfrm>
        </p:spPr>
        <p:txBody>
          <a:bodyPr anchor="ctr">
            <a:normAutofit/>
          </a:bodyPr>
          <a:lstStyle/>
          <a:p>
            <a:r>
              <a:rPr lang="hr-HR" sz="1800">
                <a:latin typeface="Times New Roman" panose="02020603050405020304" pitchFamily="18" charset="0"/>
                <a:cs typeface="Times New Roman" panose="02020603050405020304" pitchFamily="18" charset="0"/>
              </a:rPr>
              <a:t>Niža </a:t>
            </a:r>
          </a:p>
          <a:p>
            <a:r>
              <a:rPr lang="hr-HR" sz="1800">
                <a:latin typeface="Times New Roman" panose="02020603050405020304" pitchFamily="18" charset="0"/>
                <a:cs typeface="Times New Roman" panose="02020603050405020304" pitchFamily="18" charset="0"/>
              </a:rPr>
              <a:t>do 50.400 eur godišnje odnosno podiže se na 60.000 eura</a:t>
            </a:r>
          </a:p>
          <a:p>
            <a:r>
              <a:rPr lang="hr-HR" sz="1800">
                <a:latin typeface="Times New Roman" panose="02020603050405020304" pitchFamily="18" charset="0"/>
                <a:cs typeface="Times New Roman" panose="02020603050405020304" pitchFamily="18" charset="0"/>
              </a:rPr>
              <a:t>4.200 eura mjesečno</a:t>
            </a:r>
          </a:p>
          <a:p>
            <a:r>
              <a:rPr lang="hr-HR" sz="1800">
                <a:latin typeface="Times New Roman" panose="02020603050405020304" pitchFamily="18" charset="0"/>
                <a:cs typeface="Times New Roman" panose="02020603050405020304" pitchFamily="18" charset="0"/>
                <a:hlinkClick r:id="rId2"/>
              </a:rPr>
              <a:t>https://www.rrif.hr/stope_poreza_na_dohodak_od_1_sijecnja_2024_godine-10-strucnainformacija/</a:t>
            </a:r>
            <a:r>
              <a:rPr lang="hr-HR" sz="1800">
                <a:latin typeface="Times New Roman" panose="02020603050405020304" pitchFamily="18" charset="0"/>
                <a:cs typeface="Times New Roman" panose="02020603050405020304" pitchFamily="18" charset="0"/>
              </a:rPr>
              <a:t> </a:t>
            </a:r>
          </a:p>
          <a:p>
            <a:pPr>
              <a:buFont typeface="Arial" panose="020B0604020202020204" pitchFamily="34" charset="0"/>
              <a:buChar char="•"/>
            </a:pPr>
            <a:r>
              <a:rPr lang="hr-HR" sz="1800">
                <a:latin typeface="Times New Roman" panose="02020603050405020304" pitchFamily="18" charset="0"/>
                <a:cs typeface="Times New Roman" panose="02020603050405020304" pitchFamily="18" charset="0"/>
              </a:rPr>
              <a:t>Grad Opatija 20%, viša 30 %, </a:t>
            </a:r>
          </a:p>
          <a:p>
            <a:pPr>
              <a:buFont typeface="Arial" panose="020B0604020202020204" pitchFamily="34" charset="0"/>
              <a:buChar char="•"/>
            </a:pPr>
            <a:r>
              <a:rPr lang="hr-HR" sz="1800">
                <a:latin typeface="Times New Roman" panose="02020603050405020304" pitchFamily="18" charset="0"/>
                <a:cs typeface="Times New Roman" panose="02020603050405020304" pitchFamily="18" charset="0"/>
              </a:rPr>
              <a:t>Grad Rijeka </a:t>
            </a:r>
            <a:r>
              <a:rPr lang="pl-PL" sz="1800" i="0">
                <a:effectLst/>
                <a:latin typeface="Times New Roman" panose="02020603050405020304" pitchFamily="18" charset="0"/>
                <a:cs typeface="Times New Roman" panose="02020603050405020304" pitchFamily="18" charset="0"/>
              </a:rPr>
              <a:t>niža porezna stopa 22,4 </a:t>
            </a:r>
            <a:r>
              <a:rPr lang="pl-PL" sz="1800" b="1" i="0">
                <a:effectLst/>
                <a:latin typeface="Times New Roman" panose="02020603050405020304" pitchFamily="18" charset="0"/>
                <a:cs typeface="Times New Roman" panose="02020603050405020304" pitchFamily="18" charset="0"/>
              </a:rPr>
              <a:t>% </a:t>
            </a:r>
            <a:r>
              <a:rPr lang="pl-PL" sz="1800" i="0">
                <a:effectLst/>
                <a:latin typeface="Times New Roman" panose="02020603050405020304" pitchFamily="18" charset="0"/>
                <a:cs typeface="Times New Roman" panose="02020603050405020304" pitchFamily="18" charset="0"/>
              </a:rPr>
              <a:t>viša porezna stopa 33,6 %.</a:t>
            </a:r>
          </a:p>
          <a:p>
            <a:pPr>
              <a:buFont typeface="Arial" panose="020B0604020202020204" pitchFamily="34" charset="0"/>
              <a:buChar char="•"/>
            </a:pPr>
            <a:r>
              <a:rPr lang="pl-PL" sz="1800">
                <a:latin typeface="Times New Roman" panose="02020603050405020304" pitchFamily="18" charset="0"/>
                <a:cs typeface="Times New Roman" panose="02020603050405020304" pitchFamily="18" charset="0"/>
              </a:rPr>
              <a:t>Grad Labin 20% i 30%</a:t>
            </a:r>
          </a:p>
          <a:p>
            <a:pPr>
              <a:buFont typeface="Arial" panose="020B0604020202020204" pitchFamily="34" charset="0"/>
              <a:buChar char="•"/>
            </a:pPr>
            <a:r>
              <a:rPr lang="pl-PL" sz="1800" i="0">
                <a:effectLst/>
                <a:latin typeface="Times New Roman" panose="02020603050405020304" pitchFamily="18" charset="0"/>
                <a:cs typeface="Times New Roman" panose="02020603050405020304" pitchFamily="18" charset="0"/>
              </a:rPr>
              <a:t>Grad Crikvenica 20% i 30%</a:t>
            </a:r>
          </a:p>
          <a:p>
            <a:endParaRPr lang="hr-HR" sz="1800">
              <a:latin typeface="Times New Roman" panose="02020603050405020304" pitchFamily="18" charset="0"/>
              <a:cs typeface="Times New Roman" panose="02020603050405020304" pitchFamily="18" charset="0"/>
            </a:endParaRPr>
          </a:p>
          <a:p>
            <a:r>
              <a:rPr lang="hr-HR" sz="1800" b="0" i="0">
                <a:effectLst/>
                <a:latin typeface="Times New Roman" panose="02020603050405020304" pitchFamily="18" charset="0"/>
                <a:cs typeface="Times New Roman" panose="02020603050405020304" pitchFamily="18" charset="0"/>
              </a:rPr>
              <a:t>Dohodak od obrta što se utvrđuje prema poslovnim knjigama je razlika između poslovnih primitaka i poslovnih izdataka što su nastali u istom poreznom razdoblju. Primici i izdaci se utvrđuju prema njihovoj tržišnoj vrijednosti i to prema načelu blagajne – primici se utvrđuju nakon primljenih uplata, a izdaci nakon obavljenih isplata.</a:t>
            </a:r>
            <a:endParaRPr lang="hr-HR" sz="1800">
              <a:latin typeface="Times New Roman" panose="02020603050405020304" pitchFamily="18" charset="0"/>
              <a:cs typeface="Times New Roman" panose="02020603050405020304" pitchFamily="18" charset="0"/>
            </a:endParaRPr>
          </a:p>
          <a:p>
            <a:endParaRPr lang="hr-HR" sz="1800"/>
          </a:p>
        </p:txBody>
      </p:sp>
    </p:spTree>
    <p:extLst>
      <p:ext uri="{BB962C8B-B14F-4D97-AF65-F5344CB8AC3E}">
        <p14:creationId xmlns:p14="http://schemas.microsoft.com/office/powerpoint/2010/main" val="1785153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95DB04-EED2-69E9-3520-4BE39EDF83F3}"/>
              </a:ext>
            </a:extLst>
          </p:cNvPr>
          <p:cNvSpPr txBox="1"/>
          <p:nvPr/>
        </p:nvSpPr>
        <p:spPr>
          <a:xfrm>
            <a:off x="678426" y="914400"/>
            <a:ext cx="11120284" cy="4801314"/>
          </a:xfrm>
          <a:prstGeom prst="rect">
            <a:avLst/>
          </a:prstGeom>
          <a:noFill/>
        </p:spPr>
        <p:txBody>
          <a:bodyPr wrap="square">
            <a:spAutoFit/>
          </a:bodyPr>
          <a:lstStyle/>
          <a:p>
            <a:r>
              <a:rPr lang="hr-HR" b="0" i="0" u="sng" dirty="0">
                <a:solidFill>
                  <a:srgbClr val="424242"/>
                </a:solidFill>
                <a:effectLst/>
                <a:latin typeface="Lucida Grande"/>
                <a:hlinkClick r:id="rId2"/>
              </a:rPr>
              <a:t>Prijedlog Zakona o upravljanju i održavanju zgrada</a:t>
            </a:r>
            <a:r>
              <a:rPr lang="hr-HR" b="0" i="0" dirty="0">
                <a:solidFill>
                  <a:srgbClr val="424242"/>
                </a:solidFill>
                <a:effectLst/>
                <a:latin typeface="Lucida Grande"/>
              </a:rPr>
              <a:t>  odnosi na višestambene zgrade, stambeno-poslovne zgrade i poslovne zgrade te definira ulogu upravitelja i ulogu predstavnika suvlasnika, što dosad nije bilo detaljno uređeno.  Zakon precizno nabraja zajedničke dijelove zgrade, određuje minimalni iznos i način plaćanja zajedničke pričuve te prava, obveze i odgovornosti suvlasnika, predstavnika suvlasnika i upravitelja zgrade.</a:t>
            </a:r>
            <a:br>
              <a:rPr lang="hr-HR" dirty="0"/>
            </a:br>
            <a:br>
              <a:rPr lang="hr-HR" dirty="0"/>
            </a:br>
            <a:r>
              <a:rPr lang="hr-HR" b="0" i="0" dirty="0">
                <a:solidFill>
                  <a:srgbClr val="424242"/>
                </a:solidFill>
                <a:effectLst/>
                <a:latin typeface="Lucida Grande"/>
              </a:rPr>
              <a:t>Uvodi se pojam “zajednica suvlasnika“ s pravnom osobnosti i OIB-om čime se ubrzavaju upravni i sudski postupci te olakšava apliciranje za fondove za obnovu fasada, energetsku obnove, ugradnju solarnih elektrana, dizalica topline.</a:t>
            </a:r>
            <a:br>
              <a:rPr lang="hr-HR" dirty="0"/>
            </a:br>
            <a:br>
              <a:rPr lang="hr-HR" dirty="0"/>
            </a:br>
            <a:r>
              <a:rPr lang="hr-HR" b="0" i="0" dirty="0">
                <a:solidFill>
                  <a:srgbClr val="424242"/>
                </a:solidFill>
                <a:effectLst/>
                <a:latin typeface="Lucida Grande"/>
              </a:rPr>
              <a:t>Uvodi se Registar zajednica suvlasnika što je preduvjet za dobivanje OIB-a. Dugoročno, registar će pružati podatke o stanovima u prostoru te potrebne podatke o kućanstvima u Republici Hrvatskoj. </a:t>
            </a:r>
            <a:br>
              <a:rPr lang="hr-HR" dirty="0"/>
            </a:br>
            <a:br>
              <a:rPr lang="hr-HR" dirty="0"/>
            </a:br>
            <a:r>
              <a:rPr lang="hr-HR" b="0" i="0" dirty="0">
                <a:solidFill>
                  <a:srgbClr val="424242"/>
                </a:solidFill>
                <a:effectLst/>
                <a:latin typeface="Lucida Grande"/>
              </a:rPr>
              <a:t>Prijedlogom zakona predlaže se smanjenje potrebne većine suvlasnika za donošenje odluka o hitnim i nužnim popravcima, investicijskom održavanju zgrada, imenovanju upravitelja i predstavnika suvlasnika jer su u praksi uočeni nedostaci po pitanju potrebne većine suvlasnika kada odlučuju o pojedinim aktivnostima i radovima na upravljanju i održavanju zgrada.</a:t>
            </a:r>
            <a:endParaRPr lang="hr-HR" dirty="0"/>
          </a:p>
        </p:txBody>
      </p:sp>
    </p:spTree>
    <p:extLst>
      <p:ext uri="{BB962C8B-B14F-4D97-AF65-F5344CB8AC3E}">
        <p14:creationId xmlns:p14="http://schemas.microsoft.com/office/powerpoint/2010/main" val="2367113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D6ACE-7FD4-A231-6B7D-064EEF072870}"/>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Zakon o upravljanju i održavanju zgrada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CC75943-3A54-5E68-E4E3-40F4A26FB873}"/>
              </a:ext>
            </a:extLst>
          </p:cNvPr>
          <p:cNvSpPr>
            <a:spLocks noGrp="1"/>
          </p:cNvSpPr>
          <p:nvPr>
            <p:ph idx="1"/>
          </p:nvPr>
        </p:nvSpPr>
        <p:spPr>
          <a:xfrm>
            <a:off x="4447308" y="591344"/>
            <a:ext cx="6906491" cy="5585619"/>
          </a:xfrm>
        </p:spPr>
        <p:txBody>
          <a:bodyPr anchor="ctr">
            <a:normAutofit/>
          </a:bodyPr>
          <a:lstStyle/>
          <a:p>
            <a:pPr marL="342900" lvl="0" indent="-342900">
              <a:buFont typeface="+mj-lt"/>
              <a:buAutoNum type="arabicPeriod"/>
            </a:pPr>
            <a:r>
              <a:rPr lang="hr-HR" sz="1800" i="1">
                <a:effectLst/>
                <a:latin typeface="Times New Roman" panose="02020603050405020304" pitchFamily="18" charset="0"/>
                <a:ea typeface="Calibri" panose="020F0502020204030204" pitchFamily="34" charset="0"/>
                <a:cs typeface="Times New Roman" panose="02020603050405020304" pitchFamily="18" charset="0"/>
              </a:rPr>
              <a:t>funkcionalna cjelina zgrade</a:t>
            </a:r>
            <a:r>
              <a:rPr lang="hr-HR" sz="1800">
                <a:effectLst/>
                <a:latin typeface="Times New Roman" panose="02020603050405020304" pitchFamily="18" charset="0"/>
                <a:ea typeface="Calibri" panose="020F0502020204030204" pitchFamily="34" charset="0"/>
                <a:cs typeface="Times New Roman" panose="02020603050405020304" pitchFamily="18" charset="0"/>
              </a:rPr>
              <a:t> je dio višestambene, stambeno-poslovne zgrade ili poslovne zgrade koji ima svoj ulaz s javne površine a koji je zajednički za </a:t>
            </a:r>
            <a:r>
              <a:rPr lang="hr-HR" sz="18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više od četiri stana ili poslovna prostora </a:t>
            </a:r>
            <a:endParaRPr lang="hr-HR"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hr-HR" sz="1800" i="1">
                <a:effectLst/>
                <a:latin typeface="Times New Roman" panose="02020603050405020304" pitchFamily="18" charset="0"/>
                <a:ea typeface="Calibri" panose="020F0502020204030204" pitchFamily="34" charset="0"/>
                <a:cs typeface="Times New Roman" panose="02020603050405020304" pitchFamily="18" charset="0"/>
              </a:rPr>
              <a:t>imisije</a:t>
            </a:r>
            <a:r>
              <a:rPr lang="hr-HR" sz="1800">
                <a:effectLst/>
                <a:latin typeface="Times New Roman" panose="02020603050405020304" pitchFamily="18" charset="0"/>
                <a:ea typeface="Calibri" panose="020F0502020204030204" pitchFamily="34" charset="0"/>
                <a:cs typeface="Times New Roman" panose="02020603050405020304" pitchFamily="18" charset="0"/>
              </a:rPr>
              <a:t> su fizičke smetnje (dim, neugodni mirisi, buka, otpadne vode i slično) koje dolaze s jedne nekretnine ili s jednog posebnog dijela zgrade i ometaju služenje ili korištenje drugom nekretninom ili drugim posebnim dijelom zgrade </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hr-HR" sz="1800" i="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kratkoročni najam stana</a:t>
            </a:r>
            <a:r>
              <a:rPr lang="hr-HR" sz="18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hr-HR" sz="1800">
                <a:effectLst/>
                <a:latin typeface="Times New Roman" panose="02020603050405020304" pitchFamily="18" charset="0"/>
                <a:ea typeface="Calibri" panose="020F0502020204030204" pitchFamily="34" charset="0"/>
                <a:cs typeface="Times New Roman" panose="02020603050405020304" pitchFamily="18" charset="0"/>
              </a:rPr>
              <a:t>je najam stana koji služi za privremeni smještaj osoba na razdoblje </a:t>
            </a:r>
            <a:r>
              <a:rPr lang="hr-HR" sz="18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kraće od 30 dana</a:t>
            </a:r>
            <a:endParaRPr lang="hr-HR"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hr-HR" sz="1800" i="1">
                <a:effectLst/>
                <a:latin typeface="Times New Roman" panose="02020603050405020304" pitchFamily="18" charset="0"/>
                <a:ea typeface="Calibri" panose="020F0502020204030204" pitchFamily="34" charset="0"/>
                <a:cs typeface="Times New Roman" panose="02020603050405020304" pitchFamily="18" charset="0"/>
              </a:rPr>
              <a:t>kvalificirana većina suvlasnika</a:t>
            </a:r>
            <a:r>
              <a:rPr lang="hr-HR" sz="1800">
                <a:effectLst/>
                <a:latin typeface="Times New Roman" panose="02020603050405020304" pitchFamily="18" charset="0"/>
                <a:ea typeface="Calibri" panose="020F0502020204030204" pitchFamily="34" charset="0"/>
                <a:cs typeface="Times New Roman" panose="02020603050405020304" pitchFamily="18" charset="0"/>
              </a:rPr>
              <a:t> je većina onih suvlasnika koji u vlasništvu imaju više od 80% ukupne vrijednosne površine zgrade za zgrade za koje nisu određeni suvlasnički dijelovi, odnosno suvlasnici koji u vlasništvu imaju više od 80% suvlasničkih dijelova upisanih u zemljišne knjige</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hr-HR" sz="1800" i="1">
                <a:effectLst/>
                <a:latin typeface="Times New Roman" panose="02020603050405020304" pitchFamily="18" charset="0"/>
                <a:ea typeface="Calibri" panose="020F0502020204030204" pitchFamily="34" charset="0"/>
                <a:cs typeface="Times New Roman" panose="02020603050405020304" pitchFamily="18" charset="0"/>
              </a:rPr>
              <a:t>Ministarstvo</a:t>
            </a:r>
            <a:r>
              <a:rPr lang="hr-HR" sz="1800">
                <a:effectLst/>
                <a:latin typeface="Times New Roman" panose="02020603050405020304" pitchFamily="18" charset="0"/>
                <a:ea typeface="Calibri" panose="020F0502020204030204" pitchFamily="34" charset="0"/>
                <a:cs typeface="Times New Roman" panose="02020603050405020304" pitchFamily="18" charset="0"/>
              </a:rPr>
              <a:t> je tijelo državne uprave nadležno za poslove prostornoga uređenja i graditeljstva</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rabicPeriod"/>
            </a:pPr>
            <a:r>
              <a:rPr lang="hr-HR" sz="1800" i="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najam stana za radnike</a:t>
            </a:r>
            <a:r>
              <a:rPr lang="hr-HR" sz="1800">
                <a:effectLst/>
                <a:latin typeface="Times New Roman" panose="02020603050405020304" pitchFamily="18" charset="0"/>
                <a:ea typeface="Calibri" panose="020F0502020204030204" pitchFamily="34" charset="0"/>
                <a:cs typeface="Times New Roman" panose="02020603050405020304" pitchFamily="18" charset="0"/>
              </a:rPr>
              <a:t> je najam stana koji služi za smještaj </a:t>
            </a:r>
            <a:r>
              <a:rPr lang="hr-HR" sz="18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više od četiri punoljetne osobe </a:t>
            </a:r>
            <a:r>
              <a:rPr lang="hr-HR" sz="1800">
                <a:effectLst/>
                <a:latin typeface="Times New Roman" panose="02020603050405020304" pitchFamily="18" charset="0"/>
                <a:ea typeface="Calibri" panose="020F0502020204030204" pitchFamily="34" charset="0"/>
                <a:cs typeface="Times New Roman" panose="02020603050405020304" pitchFamily="18" charset="0"/>
              </a:rPr>
              <a:t>koje nisu srodnici do trećeg stupnja</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endParaRPr lang="hr-HR" sz="1800"/>
          </a:p>
        </p:txBody>
      </p:sp>
    </p:spTree>
    <p:extLst>
      <p:ext uri="{BB962C8B-B14F-4D97-AF65-F5344CB8AC3E}">
        <p14:creationId xmlns:p14="http://schemas.microsoft.com/office/powerpoint/2010/main" val="404355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96B164-C18C-DF5B-194F-D9F4EBF3F206}"/>
              </a:ext>
            </a:extLst>
          </p:cNvPr>
          <p:cNvSpPr txBox="1"/>
          <p:nvPr/>
        </p:nvSpPr>
        <p:spPr>
          <a:xfrm>
            <a:off x="1238492" y="766914"/>
            <a:ext cx="9861630" cy="3416320"/>
          </a:xfrm>
          <a:prstGeom prst="rect">
            <a:avLst/>
          </a:prstGeom>
          <a:noFill/>
        </p:spPr>
        <p:txBody>
          <a:bodyPr wrap="square">
            <a:spAutoFit/>
          </a:bodyPr>
          <a:lstStyle/>
          <a:p>
            <a:r>
              <a:rPr lang="hr-HR" b="1" i="0" u="sng" dirty="0">
                <a:solidFill>
                  <a:srgbClr val="424242"/>
                </a:solidFill>
                <a:effectLst/>
                <a:latin typeface="Lucida Grande"/>
              </a:rPr>
              <a:t>Jedna od predloženih novosti je i ograničavanje prenamjene stanova u turističke apartmane i druge oblike kratkoročnog iznajmljivanja, s obzirom da će za takvu vrstu aktivnosti biti potrebna suglasnost 80 posto suvlasnika zgrade</a:t>
            </a:r>
            <a:r>
              <a:rPr lang="hr-HR" b="0" i="0" dirty="0">
                <a:solidFill>
                  <a:srgbClr val="424242"/>
                </a:solidFill>
                <a:effectLst/>
                <a:latin typeface="Lucida Grande"/>
              </a:rPr>
              <a:t>.</a:t>
            </a:r>
            <a:br>
              <a:rPr lang="hr-HR" dirty="0"/>
            </a:br>
            <a:br>
              <a:rPr lang="hr-HR" dirty="0"/>
            </a:br>
            <a:r>
              <a:rPr lang="hr-HR" b="0" i="0" dirty="0">
                <a:solidFill>
                  <a:srgbClr val="424242"/>
                </a:solidFill>
                <a:effectLst/>
                <a:latin typeface="Lucida Grande"/>
              </a:rPr>
              <a:t>Bitna novost je da će sve zgrade s najmanje tri kata po posebnom programu moći ugrađivati dizala, pri čemu će država sudjelovati s 33 posto vrijednosti ugradnje. Također, s obzirom na stanje fasada u središtima i jezgrama gradova, posebnim programom regulirat će se državno sufinanciranje obnove tih fasada, također s udjelom od 33 posto.</a:t>
            </a:r>
            <a:br>
              <a:rPr lang="hr-HR" dirty="0"/>
            </a:br>
            <a:br>
              <a:rPr lang="hr-HR" dirty="0"/>
            </a:br>
            <a:r>
              <a:rPr lang="hr-HR" b="0" i="0" dirty="0">
                <a:solidFill>
                  <a:srgbClr val="424242"/>
                </a:solidFill>
                <a:effectLst/>
                <a:latin typeface="Lucida Grande"/>
              </a:rPr>
              <a:t>Uvode se i kazne, u slučajevima kada suvlasnici samovoljno dograđuju višestambene zgrade  i narušavaju statiku te za zatvaranje balkona i ugradnju klima uređaja na pročelje zgrade, kao i kazne za nemarne upravitelje, suvlasnike i predstavnike suvlasnika.</a:t>
            </a:r>
            <a:endParaRPr lang="hr-HR" dirty="0"/>
          </a:p>
        </p:txBody>
      </p:sp>
    </p:spTree>
    <p:extLst>
      <p:ext uri="{BB962C8B-B14F-4D97-AF65-F5344CB8AC3E}">
        <p14:creationId xmlns:p14="http://schemas.microsoft.com/office/powerpoint/2010/main" val="1853719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B09DB26-DC1D-A5E4-EF6E-885987F659C6}"/>
              </a:ext>
            </a:extLst>
          </p:cNvPr>
          <p:cNvSpPr>
            <a:spLocks noGrp="1"/>
          </p:cNvSpPr>
          <p:nvPr>
            <p:ph type="title"/>
          </p:nvPr>
        </p:nvSpPr>
        <p:spPr>
          <a:xfrm>
            <a:off x="838200" y="713312"/>
            <a:ext cx="4038600" cy="5431376"/>
          </a:xfrm>
        </p:spPr>
        <p:txBody>
          <a:bodyPr>
            <a:normAutofit/>
          </a:bodyPr>
          <a:lstStyle/>
          <a:p>
            <a:r>
              <a:rPr lang="hr-HR" dirty="0">
                <a:latin typeface="Times New Roman" panose="02020603050405020304" pitchFamily="18" charset="0"/>
                <a:cs typeface="Times New Roman" panose="02020603050405020304" pitchFamily="18" charset="0"/>
              </a:rPr>
              <a:t>Što nas (još) očekuje u 2025 ?</a:t>
            </a:r>
            <a:endParaRPr lang="hr-HR" dirty="0"/>
          </a:p>
        </p:txBody>
      </p:sp>
      <p:sp>
        <p:nvSpPr>
          <p:cNvPr id="3" name="Content Placeholder 2">
            <a:extLst>
              <a:ext uri="{FF2B5EF4-FFF2-40B4-BE49-F238E27FC236}">
                <a16:creationId xmlns:a16="http://schemas.microsoft.com/office/drawing/2014/main" id="{D4E47307-C092-76A1-3092-EF56C8F5FF81}"/>
              </a:ext>
            </a:extLst>
          </p:cNvPr>
          <p:cNvSpPr>
            <a:spLocks noGrp="1"/>
          </p:cNvSpPr>
          <p:nvPr>
            <p:ph idx="1"/>
          </p:nvPr>
        </p:nvSpPr>
        <p:spPr>
          <a:xfrm>
            <a:off x="6095999" y="713313"/>
            <a:ext cx="5257801" cy="5431376"/>
          </a:xfrm>
        </p:spPr>
        <p:txBody>
          <a:bodyPr anchor="ctr">
            <a:normAutofit/>
          </a:bodyPr>
          <a:lstStyle/>
          <a:p>
            <a:r>
              <a:rPr lang="hr-HR" sz="1700" dirty="0">
                <a:highlight>
                  <a:srgbClr val="FFFF00"/>
                </a:highlight>
                <a:latin typeface="Times New Roman" panose="02020603050405020304" pitchFamily="18" charset="0"/>
                <a:cs typeface="Times New Roman" panose="02020603050405020304" pitchFamily="18" charset="0"/>
              </a:rPr>
              <a:t>1. Porez na nekretnine</a:t>
            </a:r>
          </a:p>
          <a:p>
            <a:r>
              <a:rPr lang="hr-HR" sz="1700" dirty="0">
                <a:latin typeface="Times New Roman" panose="02020603050405020304" pitchFamily="18" charset="0"/>
                <a:cs typeface="Times New Roman" panose="02020603050405020304" pitchFamily="18" charset="0"/>
              </a:rPr>
              <a:t>Od 1.1. ove godine na snazi je izmjena i dopuna Zakona o lokalnim porezima:</a:t>
            </a:r>
          </a:p>
          <a:p>
            <a:pPr>
              <a:spcAft>
                <a:spcPts val="800"/>
              </a:spcAft>
            </a:pPr>
            <a:r>
              <a:rPr lang="hr-HR" sz="1700" kern="100" dirty="0">
                <a:effectLst/>
                <a:latin typeface="Times New Roman" panose="02020603050405020304" pitchFamily="18" charset="0"/>
                <a:ea typeface="Aptos" panose="020B0004020202020204" pitchFamily="34" charset="0"/>
                <a:cs typeface="Times New Roman" panose="02020603050405020304" pitchFamily="18" charset="0"/>
              </a:rPr>
              <a:t>Prema </a:t>
            </a:r>
            <a:r>
              <a:rPr lang="hr-HR" sz="1700" u="none" strike="noStrike" kern="100" dirty="0">
                <a:effectLst/>
                <a:latin typeface="Times New Roman" panose="02020603050405020304" pitchFamily="18" charset="0"/>
                <a:ea typeface="Aptos" panose="020B0004020202020204" pitchFamily="34" charset="0"/>
                <a:cs typeface="Times New Roman" panose="02020603050405020304" pitchFamily="18" charset="0"/>
                <a:hlinkClick r:id="rId2"/>
              </a:rPr>
              <a:t>Općem poreznom zakonu</a:t>
            </a:r>
            <a:r>
              <a:rPr lang="hr-HR" sz="1700" kern="100" dirty="0">
                <a:effectLst/>
                <a:latin typeface="Times New Roman" panose="02020603050405020304" pitchFamily="18" charset="0"/>
                <a:ea typeface="Aptos" panose="020B0004020202020204" pitchFamily="34" charset="0"/>
                <a:cs typeface="Times New Roman" panose="02020603050405020304" pitchFamily="18" charset="0"/>
              </a:rPr>
              <a:t> svaka zgrada, </a:t>
            </a:r>
            <a:r>
              <a:rPr lang="hr-HR" sz="17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dio zgrade ili stan koji se koristi povremeno ili sezonski, smatra se kućom za odmor.</a:t>
            </a:r>
          </a:p>
          <a:p>
            <a:pPr>
              <a:spcAft>
                <a:spcPts val="800"/>
              </a:spcAft>
            </a:pPr>
            <a:r>
              <a:rPr lang="hr-HR" sz="17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hr-HR" sz="17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Obveza plaćanja poreza na dohodak s osnove obavljanja djelatnosti iznajmljivanja stanova, soba i postelja putnicima i turistima te organiziranja kampova prema odredbama posebnog propisa o porezu na dohodak nema utjecaja na utvrđivanje statusa kuće za odmor.«. Članak 8.</a:t>
            </a:r>
          </a:p>
          <a:p>
            <a:r>
              <a:rPr lang="hr-HR" sz="1700" dirty="0">
                <a:latin typeface="Times New Roman" panose="02020603050405020304" pitchFamily="18" charset="0"/>
                <a:cs typeface="Times New Roman" panose="02020603050405020304" pitchFamily="18" charset="0"/>
              </a:rPr>
              <a:t>Prema novom prijedlogu zakona iznosit će 0,60 do 8 eura/m2 / za kat. Smještaj</a:t>
            </a:r>
          </a:p>
          <a:p>
            <a:r>
              <a:rPr lang="hr-HR" sz="1700" dirty="0">
                <a:latin typeface="Times New Roman" panose="02020603050405020304" pitchFamily="18" charset="0"/>
                <a:cs typeface="Times New Roman" panose="02020603050405020304" pitchFamily="18" charset="0"/>
              </a:rPr>
              <a:t>*Novina je i dvostruka pričuva za apartmane u zgradama s više od 4 stana različitih vlasnika ako dobiju privolu 80% suvlasnika.</a:t>
            </a:r>
          </a:p>
          <a:p>
            <a:endParaRPr lang="hr-HR" sz="1700" dirty="0">
              <a:latin typeface="Times New Roman" panose="02020603050405020304" pitchFamily="18" charset="0"/>
              <a:cs typeface="Times New Roman" panose="02020603050405020304" pitchFamily="18" charset="0"/>
            </a:endParaRPr>
          </a:p>
          <a:p>
            <a:endParaRPr lang="hr-HR" sz="1700" dirty="0">
              <a:latin typeface="Times New Roman" panose="02020603050405020304" pitchFamily="18" charset="0"/>
              <a:cs typeface="Times New Roman" panose="02020603050405020304" pitchFamily="18" charset="0"/>
            </a:endParaRPr>
          </a:p>
          <a:p>
            <a:endParaRPr lang="hr-HR" sz="1700" dirty="0">
              <a:latin typeface="Times New Roman" panose="02020603050405020304" pitchFamily="18" charset="0"/>
              <a:cs typeface="Times New Roman" panose="02020603050405020304" pitchFamily="18" charset="0"/>
            </a:endParaRPr>
          </a:p>
          <a:p>
            <a:endParaRPr lang="hr-HR" sz="1700" dirty="0">
              <a:latin typeface="Times New Roman" panose="02020603050405020304" pitchFamily="18" charset="0"/>
              <a:cs typeface="Times New Roman" panose="02020603050405020304" pitchFamily="18" charset="0"/>
            </a:endParaRPr>
          </a:p>
          <a:p>
            <a:endParaRPr lang="hr-HR" sz="1700" dirty="0"/>
          </a:p>
        </p:txBody>
      </p:sp>
    </p:spTree>
    <p:extLst>
      <p:ext uri="{BB962C8B-B14F-4D97-AF65-F5344CB8AC3E}">
        <p14:creationId xmlns:p14="http://schemas.microsoft.com/office/powerpoint/2010/main" val="2372267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D553F5A-9E0E-3EB4-AB31-BC5A43F81D2D}"/>
              </a:ext>
            </a:extLst>
          </p:cNvPr>
          <p:cNvSpPr>
            <a:spLocks noGrp="1"/>
          </p:cNvSpPr>
          <p:nvPr>
            <p:ph type="title"/>
          </p:nvPr>
        </p:nvSpPr>
        <p:spPr>
          <a:xfrm>
            <a:off x="838200" y="713312"/>
            <a:ext cx="4038600" cy="5431376"/>
          </a:xfrm>
        </p:spPr>
        <p:txBody>
          <a:bodyPr>
            <a:normAutofit/>
          </a:bodyPr>
          <a:lstStyle/>
          <a:p>
            <a:r>
              <a:rPr lang="hr-HR" dirty="0">
                <a:highlight>
                  <a:srgbClr val="FFFF00"/>
                </a:highlight>
                <a:latin typeface="Times New Roman" panose="02020603050405020304" pitchFamily="18" charset="0"/>
                <a:cs typeface="Times New Roman" panose="02020603050405020304" pitchFamily="18" charset="0"/>
              </a:rPr>
              <a:t>Paušalni porez na dohodak</a:t>
            </a:r>
          </a:p>
        </p:txBody>
      </p:sp>
      <p:sp>
        <p:nvSpPr>
          <p:cNvPr id="3" name="Content Placeholder 2">
            <a:extLst>
              <a:ext uri="{FF2B5EF4-FFF2-40B4-BE49-F238E27FC236}">
                <a16:creationId xmlns:a16="http://schemas.microsoft.com/office/drawing/2014/main" id="{B1FA5E86-71CF-502B-5353-51BF86E0C012}"/>
              </a:ext>
            </a:extLst>
          </p:cNvPr>
          <p:cNvSpPr>
            <a:spLocks noGrp="1"/>
          </p:cNvSpPr>
          <p:nvPr>
            <p:ph idx="1"/>
          </p:nvPr>
        </p:nvSpPr>
        <p:spPr>
          <a:xfrm>
            <a:off x="6095999" y="713313"/>
            <a:ext cx="5257801" cy="5431376"/>
          </a:xfrm>
        </p:spPr>
        <p:txBody>
          <a:bodyPr anchor="ctr">
            <a:normAutofit/>
          </a:bodyPr>
          <a:lstStyle/>
          <a:p>
            <a:r>
              <a:rPr lang="hr-HR" sz="2000" b="0" i="0">
                <a:effectLst/>
                <a:latin typeface="Times New Roman" panose="02020603050405020304" pitchFamily="18" charset="0"/>
                <a:cs typeface="Times New Roman" panose="02020603050405020304" pitchFamily="18" charset="0"/>
              </a:rPr>
              <a:t>U turistički najrazvijenijim mjestima (I kategorija) paušal bi iznosio od 150 do 300 eura po krevetu, u drugoj skupini (II kategorija) od 100 do 200 eura, u trećoj (III kategorija) od 30 do 150 eura, a u četvrtoj (IV kategorija) od 20 do 100 eura.</a:t>
            </a:r>
          </a:p>
          <a:p>
            <a:r>
              <a:rPr lang="hr-HR" sz="2000" b="0" i="0">
                <a:effectLst/>
                <a:latin typeface="Times New Roman" panose="02020603050405020304" pitchFamily="18" charset="0"/>
                <a:cs typeface="Times New Roman" panose="02020603050405020304" pitchFamily="18" charset="0"/>
              </a:rPr>
              <a:t>U odnosu na današnju visinu paušala, njegova donja granica u turistički najrazvijenijim gradovima, općinama i mjestima penje se za 653,4 posto, u drugoj skupini za 402,3 posto, u trećoj za 50,7 posto, a u četvrtoj ostaje ista.</a:t>
            </a:r>
          </a:p>
          <a:p>
            <a:endParaRPr lang="hr-HR" sz="2000"/>
          </a:p>
        </p:txBody>
      </p:sp>
    </p:spTree>
    <p:extLst>
      <p:ext uri="{BB962C8B-B14F-4D97-AF65-F5344CB8AC3E}">
        <p14:creationId xmlns:p14="http://schemas.microsoft.com/office/powerpoint/2010/main" val="1542132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E7C0278E-B713-803C-6965-B7C395CEE684}"/>
              </a:ext>
            </a:extLst>
          </p:cNvPr>
          <p:cNvSpPr>
            <a:spLocks noGrp="1"/>
          </p:cNvSpPr>
          <p:nvPr>
            <p:ph type="title"/>
          </p:nvPr>
        </p:nvSpPr>
        <p:spPr>
          <a:xfrm>
            <a:off x="838200" y="713312"/>
            <a:ext cx="4038600" cy="5431376"/>
          </a:xfrm>
        </p:spPr>
        <p:txBody>
          <a:bodyPr>
            <a:normAutofit/>
          </a:bodyPr>
          <a:lstStyle/>
          <a:p>
            <a:r>
              <a:rPr lang="hr-HR" dirty="0">
                <a:latin typeface="Times New Roman" panose="02020603050405020304" pitchFamily="18" charset="0"/>
                <a:cs typeface="Times New Roman" panose="02020603050405020304" pitchFamily="18" charset="0"/>
              </a:rPr>
              <a:t>Paušalna turistička pristojba i članarina</a:t>
            </a:r>
          </a:p>
        </p:txBody>
      </p:sp>
      <p:sp>
        <p:nvSpPr>
          <p:cNvPr id="3" name="Content Placeholder 2">
            <a:extLst>
              <a:ext uri="{FF2B5EF4-FFF2-40B4-BE49-F238E27FC236}">
                <a16:creationId xmlns:a16="http://schemas.microsoft.com/office/drawing/2014/main" id="{5FE9D7E4-1AD5-DCC6-75FD-B86D26D4E77A}"/>
              </a:ext>
            </a:extLst>
          </p:cNvPr>
          <p:cNvSpPr>
            <a:spLocks noGrp="1"/>
          </p:cNvSpPr>
          <p:nvPr>
            <p:ph idx="1"/>
          </p:nvPr>
        </p:nvSpPr>
        <p:spPr>
          <a:xfrm>
            <a:off x="6095999" y="713313"/>
            <a:ext cx="5257801" cy="5431376"/>
          </a:xfrm>
        </p:spPr>
        <p:txBody>
          <a:bodyPr anchor="ctr">
            <a:normAutofit/>
          </a:bodyPr>
          <a:lstStyle/>
          <a:p>
            <a:r>
              <a:rPr lang="hr-HR" sz="2000" b="0" i="0" dirty="0">
                <a:effectLst/>
                <a:latin typeface="Times New Roman" panose="02020603050405020304" pitchFamily="18" charset="0"/>
                <a:cs typeface="Times New Roman" panose="02020603050405020304" pitchFamily="18" charset="0"/>
              </a:rPr>
              <a:t>Za svaku smještajnu jedinicu </a:t>
            </a:r>
            <a:r>
              <a:rPr lang="hr-HR" sz="2000" b="1" i="0" dirty="0">
                <a:effectLst/>
                <a:latin typeface="Times New Roman" panose="02020603050405020304" pitchFamily="18" charset="0"/>
                <a:cs typeface="Times New Roman" panose="02020603050405020304" pitchFamily="18" charset="0"/>
              </a:rPr>
              <a:t>u domaćinstvu</a:t>
            </a:r>
            <a:r>
              <a:rPr lang="hr-HR" sz="2000" b="0" i="0" dirty="0">
                <a:effectLst/>
                <a:latin typeface="Times New Roman" panose="02020603050405020304" pitchFamily="18" charset="0"/>
                <a:cs typeface="Times New Roman" panose="02020603050405020304" pitchFamily="18" charset="0"/>
              </a:rPr>
              <a:t>, bez obzira na vrstu, </a:t>
            </a:r>
            <a:r>
              <a:rPr lang="hr-HR" sz="2000" b="1" i="0" dirty="0">
                <a:effectLst/>
                <a:latin typeface="Times New Roman" panose="02020603050405020304" pitchFamily="18" charset="0"/>
                <a:cs typeface="Times New Roman" panose="02020603050405020304" pitchFamily="18" charset="0"/>
              </a:rPr>
              <a:t>najniži iznos paušala turističke pristojbe može iznositi 46,45 eura</a:t>
            </a:r>
            <a:r>
              <a:rPr lang="hr-HR" sz="2000" b="0" i="0" dirty="0">
                <a:effectLst/>
                <a:latin typeface="Times New Roman" panose="02020603050405020304" pitchFamily="18" charset="0"/>
                <a:cs typeface="Times New Roman" panose="02020603050405020304" pitchFamily="18" charset="0"/>
              </a:rPr>
              <a:t>, a </a:t>
            </a:r>
            <a:r>
              <a:rPr lang="hr-HR" sz="2000" b="1" i="0" dirty="0">
                <a:effectLst/>
                <a:latin typeface="Times New Roman" panose="02020603050405020304" pitchFamily="18" charset="0"/>
                <a:cs typeface="Times New Roman" panose="02020603050405020304" pitchFamily="18" charset="0"/>
              </a:rPr>
              <a:t>najviši 132,72 eura</a:t>
            </a:r>
            <a:r>
              <a:rPr lang="hr-HR" sz="2000" b="0" i="0" dirty="0">
                <a:effectLst/>
                <a:latin typeface="Times New Roman" panose="02020603050405020304" pitchFamily="18" charset="0"/>
                <a:cs typeface="Times New Roman" panose="02020603050405020304" pitchFamily="18" charset="0"/>
              </a:rPr>
              <a:t>. </a:t>
            </a:r>
          </a:p>
          <a:p>
            <a:r>
              <a:rPr lang="hr-HR" sz="2000" b="0" i="0" dirty="0">
                <a:effectLst/>
                <a:latin typeface="Times New Roman" panose="02020603050405020304" pitchFamily="18" charset="0"/>
                <a:cs typeface="Times New Roman" panose="02020603050405020304" pitchFamily="18" charset="0"/>
              </a:rPr>
              <a:t>Paušalni iznos turističke članarine je 5,97€ po krevetu za glavne krevete, a godišnji paušalni iznos članarine za pomoćne krevete navedene u IZRECI rješenja umanjuje se za 50% (2,99€). </a:t>
            </a:r>
          </a:p>
        </p:txBody>
      </p:sp>
    </p:spTree>
    <p:extLst>
      <p:ext uri="{BB962C8B-B14F-4D97-AF65-F5344CB8AC3E}">
        <p14:creationId xmlns:p14="http://schemas.microsoft.com/office/powerpoint/2010/main" val="3591602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80E4967-7EF4-523B-2776-0B1391BEFB77}"/>
              </a:ext>
            </a:extLst>
          </p:cNvPr>
          <p:cNvSpPr>
            <a:spLocks noGrp="1"/>
          </p:cNvSpPr>
          <p:nvPr>
            <p:ph type="title"/>
          </p:nvPr>
        </p:nvSpPr>
        <p:spPr>
          <a:xfrm>
            <a:off x="838200" y="713312"/>
            <a:ext cx="4038600" cy="5431376"/>
          </a:xfrm>
        </p:spPr>
        <p:txBody>
          <a:bodyPr>
            <a:normAutofit/>
          </a:bodyPr>
          <a:lstStyle/>
          <a:p>
            <a:r>
              <a:rPr lang="hr-HR" dirty="0">
                <a:latin typeface="Times New Roman" panose="02020603050405020304" pitchFamily="18" charset="0"/>
                <a:cs typeface="Times New Roman" panose="02020603050405020304" pitchFamily="18" charset="0"/>
              </a:rPr>
              <a:t>Prosječno hrvatsko domaćinstvo</a:t>
            </a:r>
          </a:p>
        </p:txBody>
      </p:sp>
      <p:sp>
        <p:nvSpPr>
          <p:cNvPr id="3" name="Content Placeholder 2">
            <a:extLst>
              <a:ext uri="{FF2B5EF4-FFF2-40B4-BE49-F238E27FC236}">
                <a16:creationId xmlns:a16="http://schemas.microsoft.com/office/drawing/2014/main" id="{8BC018DF-F4E5-EDF9-852B-B00ACA2F3D27}"/>
              </a:ext>
            </a:extLst>
          </p:cNvPr>
          <p:cNvSpPr>
            <a:spLocks noGrp="1"/>
          </p:cNvSpPr>
          <p:nvPr>
            <p:ph idx="1"/>
          </p:nvPr>
        </p:nvSpPr>
        <p:spPr>
          <a:xfrm>
            <a:off x="6095999" y="713313"/>
            <a:ext cx="5257801" cy="5431376"/>
          </a:xfrm>
        </p:spPr>
        <p:txBody>
          <a:bodyPr anchor="ctr">
            <a:normAutofit/>
          </a:bodyPr>
          <a:lstStyle/>
          <a:p>
            <a:pPr>
              <a:spcAft>
                <a:spcPts val="800"/>
              </a:spcAft>
            </a:pPr>
            <a:r>
              <a:rPr lang="hr-HR" sz="2000" kern="0">
                <a:effectLst/>
                <a:latin typeface="Times New Roman" panose="02020603050405020304" pitchFamily="18" charset="0"/>
                <a:ea typeface="Times New Roman" panose="02020603050405020304" pitchFamily="18" charset="0"/>
                <a:cs typeface="Times New Roman" panose="02020603050405020304" pitchFamily="18" charset="0"/>
              </a:rPr>
              <a:t>Prosječno hrvatsko domaćinstvo koje iznajmljuje smještaj turistima ima:</a:t>
            </a:r>
            <a:endParaRPr lang="hr-HR" sz="2000" kern="10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kern="0">
                <a:effectLst/>
                <a:latin typeface="Times New Roman" panose="02020603050405020304" pitchFamily="18" charset="0"/>
                <a:ea typeface="Times New Roman" panose="02020603050405020304" pitchFamily="18" charset="0"/>
                <a:cs typeface="Times New Roman" panose="02020603050405020304" pitchFamily="18" charset="0"/>
              </a:rPr>
              <a:t>6 kreveta</a:t>
            </a:r>
            <a:endParaRPr lang="hr-HR" sz="2000" kern="10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kern="0">
                <a:effectLst/>
                <a:latin typeface="Times New Roman" panose="02020603050405020304" pitchFamily="18" charset="0"/>
                <a:ea typeface="Times New Roman" panose="02020603050405020304" pitchFamily="18" charset="0"/>
                <a:cs typeface="Times New Roman" panose="02020603050405020304" pitchFamily="18" charset="0"/>
              </a:rPr>
              <a:t>5.500,00 – 6.000,00 eura prihoda</a:t>
            </a:r>
            <a:endParaRPr lang="hr-HR" sz="2000" kern="10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kern="0">
                <a:effectLst/>
                <a:latin typeface="Times New Roman" panose="02020603050405020304" pitchFamily="18" charset="0"/>
                <a:ea typeface="Times New Roman" panose="02020603050405020304" pitchFamily="18" charset="0"/>
                <a:cs typeface="Times New Roman" panose="02020603050405020304" pitchFamily="18" charset="0"/>
              </a:rPr>
              <a:t>Plaća:</a:t>
            </a:r>
            <a:endParaRPr lang="hr-HR" sz="2000" kern="10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kern="0">
                <a:effectLst/>
                <a:latin typeface="Times New Roman" panose="02020603050405020304" pitchFamily="18" charset="0"/>
                <a:ea typeface="Times New Roman" panose="02020603050405020304" pitchFamily="18" charset="0"/>
                <a:cs typeface="Times New Roman" panose="02020603050405020304" pitchFamily="18" charset="0"/>
              </a:rPr>
              <a:t>Porez na dohodak po krevetu najmanje 150,00 (prijedlog) </a:t>
            </a:r>
            <a:endParaRPr lang="hr-HR" sz="2000" kern="10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kern="0">
                <a:effectLst/>
                <a:latin typeface="Times New Roman" panose="02020603050405020304" pitchFamily="18" charset="0"/>
                <a:ea typeface="Times New Roman" panose="02020603050405020304" pitchFamily="18" charset="0"/>
                <a:cs typeface="Times New Roman" panose="02020603050405020304" pitchFamily="18" charset="0"/>
              </a:rPr>
              <a:t>900,00 eura</a:t>
            </a:r>
            <a:endParaRPr lang="hr-HR" sz="2000" kern="10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kern="0">
                <a:effectLst/>
                <a:latin typeface="Times New Roman" panose="02020603050405020304" pitchFamily="18" charset="0"/>
                <a:ea typeface="Times New Roman" panose="02020603050405020304" pitchFamily="18" charset="0"/>
                <a:cs typeface="Times New Roman" panose="02020603050405020304" pitchFamily="18" charset="0"/>
              </a:rPr>
              <a:t>Turističku pristojbu po krevetu 60 eura (prosjek) </a:t>
            </a:r>
            <a:endParaRPr lang="hr-HR" sz="2000" kern="10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kern="0">
                <a:effectLst/>
                <a:latin typeface="Times New Roman" panose="02020603050405020304" pitchFamily="18" charset="0"/>
                <a:ea typeface="Times New Roman" panose="02020603050405020304" pitchFamily="18" charset="0"/>
                <a:cs typeface="Times New Roman" panose="02020603050405020304" pitchFamily="18" charset="0"/>
              </a:rPr>
              <a:t>360,00 eura</a:t>
            </a:r>
            <a:endParaRPr lang="hr-HR" sz="2000" kern="10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endParaRPr lang="hr-HR" sz="2000" kern="10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198392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ACB657B8-8A35-65FD-0F10-06A621ACA394}"/>
              </a:ext>
            </a:extLst>
          </p:cNvPr>
          <p:cNvSpPr>
            <a:spLocks noGrp="1"/>
          </p:cNvSpPr>
          <p:nvPr>
            <p:ph type="title"/>
          </p:nvPr>
        </p:nvSpPr>
        <p:spPr>
          <a:xfrm>
            <a:off x="838200" y="713312"/>
            <a:ext cx="4038600" cy="5431376"/>
          </a:xfrm>
        </p:spPr>
        <p:txBody>
          <a:bodyPr>
            <a:normAutofit/>
          </a:bodyPr>
          <a:lstStyle/>
          <a:p>
            <a:r>
              <a:rPr lang="hr-HR" dirty="0">
                <a:latin typeface="Times New Roman" panose="02020603050405020304" pitchFamily="18" charset="0"/>
                <a:cs typeface="Times New Roman" panose="02020603050405020304" pitchFamily="18" charset="0"/>
              </a:rPr>
              <a:t>Prosječno hrvatsko domaćinstvo</a:t>
            </a:r>
          </a:p>
        </p:txBody>
      </p:sp>
      <p:sp>
        <p:nvSpPr>
          <p:cNvPr id="3" name="Content Placeholder 2">
            <a:extLst>
              <a:ext uri="{FF2B5EF4-FFF2-40B4-BE49-F238E27FC236}">
                <a16:creationId xmlns:a16="http://schemas.microsoft.com/office/drawing/2014/main" id="{968D68DF-C3CA-5D4B-B60A-B297FEF20E74}"/>
              </a:ext>
            </a:extLst>
          </p:cNvPr>
          <p:cNvSpPr>
            <a:spLocks noGrp="1"/>
          </p:cNvSpPr>
          <p:nvPr>
            <p:ph idx="1"/>
          </p:nvPr>
        </p:nvSpPr>
        <p:spPr>
          <a:xfrm>
            <a:off x="6095999" y="713313"/>
            <a:ext cx="5257801" cy="5431376"/>
          </a:xfrm>
        </p:spPr>
        <p:txBody>
          <a:bodyPr anchor="ctr">
            <a:normAutofit/>
          </a:bodyPr>
          <a:lstStyle/>
          <a:p>
            <a:pPr>
              <a:spcAft>
                <a:spcPts val="800"/>
              </a:spcAft>
            </a:pPr>
            <a:r>
              <a:rPr lang="hr-H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Turistička članarina po krevetu 6 eura </a:t>
            </a:r>
            <a:endParaRPr lang="hr-HR" sz="20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36 eura</a:t>
            </a:r>
            <a:endParaRPr lang="hr-HR" sz="20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Komunalnu naknadu po koeficijentima za poslovne prostore(između 2 i 3 eura po m2) 100m2 x 2,5 eura</a:t>
            </a:r>
            <a:r>
              <a:rPr lang="hr-HR" sz="2000" b="1" kern="100" dirty="0">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800"/>
              </a:spcAft>
            </a:pPr>
            <a:r>
              <a:rPr lang="hr-H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250 eura</a:t>
            </a:r>
            <a:endParaRPr lang="hr-HR" sz="20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Odvoz otpada za iznajmljivače se računa x 2,5 na mjesečnoj bazi pa za 6 osoba to iznosi negdje između 14 i 20 eura</a:t>
            </a:r>
            <a:r>
              <a:rPr lang="hr-HR" sz="20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240 eura</a:t>
            </a:r>
            <a:endParaRPr lang="hr-HR" sz="20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RTV pristojba dodatna za smještajne jedinice (upitna zakonitost) i to za 12 mjeseci</a:t>
            </a:r>
            <a:endParaRPr lang="hr-HR" sz="20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120 eura</a:t>
            </a:r>
            <a:endParaRPr lang="hr-HR" sz="2000" b="1"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hr-HR" sz="1600" dirty="0"/>
          </a:p>
        </p:txBody>
      </p:sp>
    </p:spTree>
    <p:extLst>
      <p:ext uri="{BB962C8B-B14F-4D97-AF65-F5344CB8AC3E}">
        <p14:creationId xmlns:p14="http://schemas.microsoft.com/office/powerpoint/2010/main" val="586785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2A14E2F-5DA6-42DB-8968-EC1A60656594}"/>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Prosječno hrvatsko domaćinstvo</a:t>
            </a:r>
          </a:p>
        </p:txBody>
      </p:sp>
      <p:sp>
        <p:nvSpPr>
          <p:cNvPr id="3" name="Content Placeholder 2">
            <a:extLst>
              <a:ext uri="{FF2B5EF4-FFF2-40B4-BE49-F238E27FC236}">
                <a16:creationId xmlns:a16="http://schemas.microsoft.com/office/drawing/2014/main" id="{44537DAE-C243-177A-B408-80CFD64B6E9B}"/>
              </a:ext>
            </a:extLst>
          </p:cNvPr>
          <p:cNvSpPr>
            <a:spLocks noGrp="1"/>
          </p:cNvSpPr>
          <p:nvPr>
            <p:ph idx="1"/>
          </p:nvPr>
        </p:nvSpPr>
        <p:spPr>
          <a:xfrm>
            <a:off x="6172200" y="804672"/>
            <a:ext cx="5221224" cy="5230368"/>
          </a:xfrm>
        </p:spPr>
        <p:txBody>
          <a:bodyPr anchor="ctr">
            <a:normAutofit/>
          </a:bodyPr>
          <a:lstStyle/>
          <a:p>
            <a:pPr>
              <a:spcAft>
                <a:spcPts val="800"/>
              </a:spcAft>
            </a:pPr>
            <a:r>
              <a:rPr lang="hr-HR" sz="1800" u="sng" kern="0" dirty="0">
                <a:solidFill>
                  <a:schemeClr val="tx2"/>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Dvostruka pričuva za smještaj u zgradama s više od 4 stana cca 0,50 eura pa puta 2 i puta 100 m2 1.200 eura godišnje (umjesto 600 eura)</a:t>
            </a:r>
            <a:endParaRPr lang="hr-HR" sz="1800" u="sng" kern="100" dirty="0">
              <a:solidFill>
                <a:schemeClr val="tx2"/>
              </a:solidFill>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kern="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600 eura</a:t>
            </a:r>
            <a:endParaRPr lang="hr-HR" sz="1800"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b="1" kern="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Fiskalna i parafiskalna davanja iznose </a:t>
            </a:r>
            <a:endParaRPr lang="hr-HR" sz="1800" b="1"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b="1" kern="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2.506 eura</a:t>
            </a:r>
            <a:endParaRPr lang="hr-HR" sz="1800" b="1"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kern="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Ako se koristi posredovanje turističkih agencija, OTA platformi, ukupan trošak s PDVom je prosječno 20% (starije osobe, umirovljenici koji nisu vični digitalnom marketingu su prisiljeni)</a:t>
            </a:r>
            <a:endParaRPr lang="hr-HR" sz="1800"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kern="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1.100 eura</a:t>
            </a:r>
            <a:endParaRPr lang="hr-HR" sz="1800"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8031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C109B2AD-FC27-775A-BA37-AA951B8E115C}"/>
              </a:ext>
            </a:extLst>
          </p:cNvPr>
          <p:cNvPicPr>
            <a:picLocks noChangeAspect="1"/>
          </p:cNvPicPr>
          <p:nvPr/>
        </p:nvPicPr>
        <p:blipFill>
          <a:blip r:embed="rId2">
            <a:extLst>
              <a:ext uri="{28A0092B-C50C-407E-A947-70E740481C1C}">
                <a14:useLocalDpi xmlns:a14="http://schemas.microsoft.com/office/drawing/2010/main" val="0"/>
              </a:ext>
            </a:extLst>
          </a:blip>
          <a:srcRect t="22918" r="1" b="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4236745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8CD83EC-187D-A37E-D4F7-23CE17E4F3B0}"/>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Prosječno hrvatsko domaćinstvo</a:t>
            </a:r>
          </a:p>
        </p:txBody>
      </p:sp>
      <p:sp>
        <p:nvSpPr>
          <p:cNvPr id="3" name="Content Placeholder 2">
            <a:extLst>
              <a:ext uri="{FF2B5EF4-FFF2-40B4-BE49-F238E27FC236}">
                <a16:creationId xmlns:a16="http://schemas.microsoft.com/office/drawing/2014/main" id="{E7954C6A-E897-2162-39B1-89B7C4592C70}"/>
              </a:ext>
            </a:extLst>
          </p:cNvPr>
          <p:cNvSpPr>
            <a:spLocks noGrp="1"/>
          </p:cNvSpPr>
          <p:nvPr>
            <p:ph idx="1"/>
          </p:nvPr>
        </p:nvSpPr>
        <p:spPr>
          <a:xfrm>
            <a:off x="6172200" y="804672"/>
            <a:ext cx="5221224" cy="5230368"/>
          </a:xfrm>
        </p:spPr>
        <p:txBody>
          <a:bodyPr anchor="ctr">
            <a:normAutofit/>
          </a:bodyPr>
          <a:lstStyle/>
          <a:p>
            <a:pPr>
              <a:spcAft>
                <a:spcPts val="800"/>
              </a:spcAft>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Usluge </a:t>
            </a:r>
            <a:r>
              <a:rPr lang="hr-HR" sz="1800" kern="0" dirty="0">
                <a:solidFill>
                  <a:schemeClr val="tx2"/>
                </a:solidFill>
                <a:effectLst/>
                <a:latin typeface="Calibri" panose="020F0502020204030204" pitchFamily="34" charset="0"/>
                <a:ea typeface="Times New Roman" panose="02020603050405020304" pitchFamily="18" charset="0"/>
                <a:cs typeface="Arial" panose="020B0604020202020204" pitchFamily="34" charset="0"/>
              </a:rPr>
              <a:t>č</a:t>
            </a: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iš</a:t>
            </a:r>
            <a:r>
              <a:rPr lang="hr-HR" sz="1800" kern="0" dirty="0">
                <a:solidFill>
                  <a:schemeClr val="tx2"/>
                </a:solidFill>
                <a:effectLst/>
                <a:latin typeface="Calibri" panose="020F0502020204030204" pitchFamily="34" charset="0"/>
                <a:ea typeface="Times New Roman" panose="02020603050405020304" pitchFamily="18" charset="0"/>
                <a:cs typeface="Arial" panose="020B0604020202020204" pitchFamily="34" charset="0"/>
              </a:rPr>
              <a:t>ć</a:t>
            </a: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enja po smjeni na bazi 6 smjena</a:t>
            </a:r>
          </a:p>
          <a:p>
            <a:pPr marL="0" indent="0">
              <a:spcAft>
                <a:spcPts val="800"/>
              </a:spcAft>
              <a:buNone/>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X 150 eura</a:t>
            </a:r>
            <a:endParaRPr lang="hr-H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marL="0" indent="0">
              <a:spcAft>
                <a:spcPts val="800"/>
              </a:spcAft>
              <a:buNone/>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=900,00 eura</a:t>
            </a:r>
            <a:endParaRPr lang="hr-H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Ukupan trošak bez struje, vode, poreza na nekretnine i telefona iznosi</a:t>
            </a:r>
            <a:endParaRPr lang="hr-H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4.600 eura</a:t>
            </a:r>
            <a:endParaRPr lang="hr-H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Ostatak :</a:t>
            </a:r>
            <a:endParaRPr lang="hr-H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900 do 1.400 eura...</a:t>
            </a:r>
            <a:r>
              <a:rPr lang="hr-H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rPr>
              <a:t> </a:t>
            </a:r>
          </a:p>
          <a:p>
            <a:pPr>
              <a:spcAft>
                <a:spcPts val="800"/>
              </a:spcAft>
            </a:pPr>
            <a:r>
              <a:rPr lang="hr-HR" sz="1800" kern="100" dirty="0">
                <a:solidFill>
                  <a:schemeClr val="tx2"/>
                </a:solidFill>
                <a:latin typeface="Aptos" panose="020B0004020202020204" pitchFamily="34" charset="0"/>
                <a:ea typeface="Aptos" panose="020B0004020202020204" pitchFamily="34" charset="0"/>
                <a:cs typeface="Arial" panose="020B0604020202020204" pitchFamily="34" charset="0"/>
              </a:rPr>
              <a:t>Ali to nije sve...</a:t>
            </a:r>
            <a:endParaRPr lang="hr-H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endParaRPr lang="hr-HR" sz="1800" dirty="0">
              <a:solidFill>
                <a:schemeClr val="tx2"/>
              </a:solidFill>
            </a:endParaRPr>
          </a:p>
        </p:txBody>
      </p:sp>
    </p:spTree>
    <p:extLst>
      <p:ext uri="{BB962C8B-B14F-4D97-AF65-F5344CB8AC3E}">
        <p14:creationId xmlns:p14="http://schemas.microsoft.com/office/powerpoint/2010/main" val="1961584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192E2AC2-3BA9-E049-26C7-5270644BEA46}"/>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Porez na nekretnine</a:t>
            </a:r>
          </a:p>
        </p:txBody>
      </p:sp>
      <p:sp>
        <p:nvSpPr>
          <p:cNvPr id="3" name="Content Placeholder 2">
            <a:extLst>
              <a:ext uri="{FF2B5EF4-FFF2-40B4-BE49-F238E27FC236}">
                <a16:creationId xmlns:a16="http://schemas.microsoft.com/office/drawing/2014/main" id="{39F771B7-8CE5-E9F9-A688-829897C2F6BC}"/>
              </a:ext>
            </a:extLst>
          </p:cNvPr>
          <p:cNvSpPr>
            <a:spLocks noGrp="1"/>
          </p:cNvSpPr>
          <p:nvPr>
            <p:ph idx="1"/>
          </p:nvPr>
        </p:nvSpPr>
        <p:spPr>
          <a:xfrm>
            <a:off x="6172200" y="804672"/>
            <a:ext cx="5221224" cy="5230368"/>
          </a:xfrm>
        </p:spPr>
        <p:txBody>
          <a:bodyPr anchor="ctr">
            <a:normAutofit/>
          </a:bodyPr>
          <a:lstStyle/>
          <a:p>
            <a:pPr marL="0" indent="0">
              <a:buNone/>
            </a:pPr>
            <a:r>
              <a:rPr lang="hr-HR" sz="1800" dirty="0">
                <a:solidFill>
                  <a:schemeClr val="tx2"/>
                </a:solidFill>
              </a:rPr>
              <a:t>Ako bi srednja vrijednost bila 5 eura po m2</a:t>
            </a:r>
          </a:p>
          <a:p>
            <a:pPr marL="0" indent="0">
              <a:buNone/>
            </a:pPr>
            <a:r>
              <a:rPr lang="hr-HR" sz="1800" dirty="0">
                <a:solidFill>
                  <a:schemeClr val="tx2"/>
                </a:solidFill>
              </a:rPr>
              <a:t>Za 30m2                                                150 eura</a:t>
            </a:r>
          </a:p>
          <a:p>
            <a:pPr marL="0" indent="0">
              <a:buNone/>
            </a:pPr>
            <a:r>
              <a:rPr lang="hr-HR" sz="1800" dirty="0">
                <a:solidFill>
                  <a:schemeClr val="tx2"/>
                </a:solidFill>
              </a:rPr>
              <a:t>      40m2                                                 200 eura</a:t>
            </a:r>
          </a:p>
          <a:p>
            <a:pPr marL="0" indent="0">
              <a:buNone/>
            </a:pPr>
            <a:r>
              <a:rPr lang="hr-HR" sz="1800" dirty="0">
                <a:solidFill>
                  <a:schemeClr val="tx2"/>
                </a:solidFill>
              </a:rPr>
              <a:t>      50m2                                                 250 eura</a:t>
            </a:r>
          </a:p>
          <a:p>
            <a:pPr marL="0" indent="0">
              <a:buNone/>
            </a:pPr>
            <a:r>
              <a:rPr lang="hr-HR" sz="1800" dirty="0">
                <a:solidFill>
                  <a:schemeClr val="tx2"/>
                </a:solidFill>
              </a:rPr>
              <a:t>      80m2                                                 400 eura</a:t>
            </a:r>
          </a:p>
          <a:p>
            <a:pPr marL="0" indent="0">
              <a:buNone/>
            </a:pPr>
            <a:r>
              <a:rPr lang="hr-HR" sz="1800" dirty="0">
                <a:solidFill>
                  <a:schemeClr val="tx2"/>
                </a:solidFill>
              </a:rPr>
              <a:t>      ....</a:t>
            </a:r>
          </a:p>
          <a:p>
            <a:pPr marL="0" indent="0">
              <a:buNone/>
            </a:pPr>
            <a:r>
              <a:rPr lang="hr-HR" sz="1800" dirty="0">
                <a:solidFill>
                  <a:schemeClr val="tx2"/>
                </a:solidFill>
              </a:rPr>
              <a:t>    </a:t>
            </a:r>
            <a:r>
              <a:rPr lang="hr-HR" sz="1800" b="1" dirty="0">
                <a:solidFill>
                  <a:schemeClr val="tx2"/>
                </a:solidFill>
              </a:rPr>
              <a:t>100m2                                                 500 eura</a:t>
            </a:r>
          </a:p>
          <a:p>
            <a:endParaRPr lang="hr-HR" sz="1800" dirty="0">
              <a:solidFill>
                <a:schemeClr val="tx2"/>
              </a:solidFill>
            </a:endParaRPr>
          </a:p>
        </p:txBody>
      </p:sp>
    </p:spTree>
    <p:extLst>
      <p:ext uri="{BB962C8B-B14F-4D97-AF65-F5344CB8AC3E}">
        <p14:creationId xmlns:p14="http://schemas.microsoft.com/office/powerpoint/2010/main" val="1519080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3BFE33A-42A7-DACB-D2C5-CE4B54430274}"/>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Električna energija, voda, telefon (internet)</a:t>
            </a:r>
          </a:p>
        </p:txBody>
      </p:sp>
      <p:sp>
        <p:nvSpPr>
          <p:cNvPr id="3" name="Content Placeholder 2">
            <a:extLst>
              <a:ext uri="{FF2B5EF4-FFF2-40B4-BE49-F238E27FC236}">
                <a16:creationId xmlns:a16="http://schemas.microsoft.com/office/drawing/2014/main" id="{B5A7B668-0BB9-B9B8-C412-61A61D495418}"/>
              </a:ext>
            </a:extLst>
          </p:cNvPr>
          <p:cNvSpPr>
            <a:spLocks noGrp="1"/>
          </p:cNvSpPr>
          <p:nvPr>
            <p:ph idx="1"/>
          </p:nvPr>
        </p:nvSpPr>
        <p:spPr>
          <a:xfrm>
            <a:off x="6172200" y="804672"/>
            <a:ext cx="5221224" cy="5230368"/>
          </a:xfrm>
        </p:spPr>
        <p:txBody>
          <a:bodyPr anchor="ctr">
            <a:normAutofit/>
          </a:bodyPr>
          <a:lstStyle/>
          <a:p>
            <a:r>
              <a:rPr lang="hr-HR" sz="1800" b="1" dirty="0">
                <a:solidFill>
                  <a:schemeClr val="tx2"/>
                </a:solidFill>
                <a:latin typeface="Times New Roman" panose="02020603050405020304" pitchFamily="18" charset="0"/>
                <a:cs typeface="Times New Roman" panose="02020603050405020304" pitchFamily="18" charset="0"/>
              </a:rPr>
              <a:t>Na 80-100 m2 mjesecno električna energija</a:t>
            </a:r>
          </a:p>
          <a:p>
            <a:pPr marL="0" indent="0">
              <a:buNone/>
            </a:pPr>
            <a:r>
              <a:rPr lang="hr-HR" sz="1800" b="1" dirty="0">
                <a:solidFill>
                  <a:schemeClr val="tx2"/>
                </a:solidFill>
                <a:latin typeface="Times New Roman" panose="02020603050405020304" pitchFamily="18" charset="0"/>
                <a:cs typeface="Times New Roman" panose="02020603050405020304" pitchFamily="18" charset="0"/>
              </a:rPr>
              <a:t>=  cca 100 eura</a:t>
            </a:r>
          </a:p>
          <a:p>
            <a:r>
              <a:rPr lang="hr-HR" sz="1800" dirty="0">
                <a:solidFill>
                  <a:schemeClr val="tx2"/>
                </a:solidFill>
                <a:latin typeface="Times New Roman" panose="02020603050405020304" pitchFamily="18" charset="0"/>
                <a:cs typeface="Times New Roman" panose="02020603050405020304" pitchFamily="18" charset="0"/>
              </a:rPr>
              <a:t> Odrasla osoba troši cca 150 l vode na dan</a:t>
            </a:r>
          </a:p>
          <a:p>
            <a:r>
              <a:rPr lang="hr-HR" sz="1800" dirty="0">
                <a:solidFill>
                  <a:schemeClr val="tx2"/>
                </a:solidFill>
                <a:latin typeface="Times New Roman" panose="02020603050405020304" pitchFamily="18" charset="0"/>
                <a:cs typeface="Times New Roman" panose="02020603050405020304" pitchFamily="18" charset="0"/>
              </a:rPr>
              <a:t>Za 30 dana to je 4.500 l po osobi</a:t>
            </a:r>
          </a:p>
          <a:p>
            <a:r>
              <a:rPr lang="hr-HR" sz="1800" dirty="0">
                <a:solidFill>
                  <a:schemeClr val="tx2"/>
                </a:solidFill>
                <a:latin typeface="Times New Roman" panose="02020603050405020304" pitchFamily="18" charset="0"/>
                <a:cs typeface="Times New Roman" panose="02020603050405020304" pitchFamily="18" charset="0"/>
              </a:rPr>
              <a:t>Na 6 osoba to je 27.000 litara vode ili 27 „kubika”</a:t>
            </a:r>
          </a:p>
          <a:p>
            <a:r>
              <a:rPr lang="hr-HR" sz="1800" b="1" dirty="0">
                <a:solidFill>
                  <a:schemeClr val="tx2"/>
                </a:solidFill>
                <a:latin typeface="Times New Roman" panose="02020603050405020304" pitchFamily="18" charset="0"/>
                <a:cs typeface="Times New Roman" panose="02020603050405020304" pitchFamily="18" charset="0"/>
              </a:rPr>
              <a:t>Ako je „kubik” 2 eura to je  </a:t>
            </a:r>
          </a:p>
          <a:p>
            <a:pPr marL="0" indent="0">
              <a:buNone/>
            </a:pPr>
            <a:r>
              <a:rPr lang="hr-HR" sz="1800" b="1" dirty="0">
                <a:solidFill>
                  <a:schemeClr val="tx2"/>
                </a:solidFill>
                <a:latin typeface="Times New Roman" panose="02020603050405020304" pitchFamily="18" charset="0"/>
                <a:cs typeface="Times New Roman" panose="02020603050405020304" pitchFamily="18" charset="0"/>
              </a:rPr>
              <a:t>=  54 eura / mjesec   </a:t>
            </a:r>
          </a:p>
          <a:p>
            <a:r>
              <a:rPr lang="hr-HR" sz="1800" b="1" dirty="0">
                <a:solidFill>
                  <a:schemeClr val="tx2"/>
                </a:solidFill>
                <a:latin typeface="Times New Roman" panose="02020603050405020304" pitchFamily="18" charset="0"/>
                <a:cs typeface="Times New Roman" panose="02020603050405020304" pitchFamily="18" charset="0"/>
              </a:rPr>
              <a:t>Internet cca </a:t>
            </a:r>
          </a:p>
          <a:p>
            <a:pPr marL="0" indent="0">
              <a:buNone/>
            </a:pPr>
            <a:r>
              <a:rPr lang="hr-HR" sz="1800" b="1" dirty="0">
                <a:solidFill>
                  <a:schemeClr val="tx2"/>
                </a:solidFill>
                <a:latin typeface="Times New Roman" panose="02020603050405020304" pitchFamily="18" charset="0"/>
                <a:cs typeface="Times New Roman" panose="02020603050405020304" pitchFamily="18" charset="0"/>
              </a:rPr>
              <a:t>= 50 eura / mjesec                      </a:t>
            </a:r>
          </a:p>
        </p:txBody>
      </p:sp>
    </p:spTree>
    <p:extLst>
      <p:ext uri="{BB962C8B-B14F-4D97-AF65-F5344CB8AC3E}">
        <p14:creationId xmlns:p14="http://schemas.microsoft.com/office/powerpoint/2010/main" val="2485660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4A6482E-1468-E8B1-43F4-F8D18FB7304D}"/>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Ukupni troškovi </a:t>
            </a:r>
          </a:p>
        </p:txBody>
      </p:sp>
      <p:sp>
        <p:nvSpPr>
          <p:cNvPr id="3" name="Content Placeholder 2">
            <a:extLst>
              <a:ext uri="{FF2B5EF4-FFF2-40B4-BE49-F238E27FC236}">
                <a16:creationId xmlns:a16="http://schemas.microsoft.com/office/drawing/2014/main" id="{93F5D189-A329-1CFB-B3B7-3061FEB5DDDD}"/>
              </a:ext>
            </a:extLst>
          </p:cNvPr>
          <p:cNvSpPr>
            <a:spLocks noGrp="1"/>
          </p:cNvSpPr>
          <p:nvPr>
            <p:ph idx="1"/>
          </p:nvPr>
        </p:nvSpPr>
        <p:spPr>
          <a:xfrm>
            <a:off x="6172200" y="804672"/>
            <a:ext cx="5221224" cy="5230368"/>
          </a:xfrm>
        </p:spPr>
        <p:txBody>
          <a:bodyPr anchor="ctr">
            <a:normAutofit/>
          </a:bodyPr>
          <a:lstStyle/>
          <a:p>
            <a:r>
              <a:rPr lang="hr-HR" sz="1800" dirty="0">
                <a:solidFill>
                  <a:schemeClr val="tx2"/>
                </a:solidFill>
              </a:rPr>
              <a:t>4.600eura + 604eura</a:t>
            </a:r>
          </a:p>
          <a:p>
            <a:r>
              <a:rPr lang="hr-HR" sz="1800" b="1" dirty="0">
                <a:solidFill>
                  <a:schemeClr val="tx2"/>
                </a:solidFill>
              </a:rPr>
              <a:t>5.204 eura</a:t>
            </a:r>
          </a:p>
          <a:p>
            <a:r>
              <a:rPr lang="hr-HR" sz="1800" dirty="0">
                <a:solidFill>
                  <a:schemeClr val="tx2"/>
                </a:solidFill>
              </a:rPr>
              <a:t>Dijeljeno na 6 kreveta</a:t>
            </a:r>
          </a:p>
          <a:p>
            <a:r>
              <a:rPr lang="hr-HR" sz="1800" u="sng" dirty="0">
                <a:solidFill>
                  <a:schemeClr val="tx2"/>
                </a:solidFill>
              </a:rPr>
              <a:t>867,33 eura / krevet ukupno</a:t>
            </a:r>
          </a:p>
          <a:p>
            <a:r>
              <a:rPr lang="hr-HR" sz="1800" dirty="0">
                <a:solidFill>
                  <a:schemeClr val="tx2"/>
                </a:solidFill>
                <a:highlight>
                  <a:srgbClr val="FFFF00"/>
                </a:highlight>
              </a:rPr>
              <a:t>Prosječna popunjenost 70 dana</a:t>
            </a:r>
          </a:p>
          <a:p>
            <a:r>
              <a:rPr lang="hr-HR" sz="1800" b="1" dirty="0">
                <a:solidFill>
                  <a:schemeClr val="tx2"/>
                </a:solidFill>
              </a:rPr>
              <a:t>Trošak po krevetu i danu 12,40 eura</a:t>
            </a:r>
          </a:p>
          <a:p>
            <a:r>
              <a:rPr lang="hr-HR" sz="1800" b="1" dirty="0">
                <a:solidFill>
                  <a:schemeClr val="tx2"/>
                </a:solidFill>
              </a:rPr>
              <a:t>Za 6 kreveta dnevni trošak je 74,70 eura</a:t>
            </a:r>
          </a:p>
          <a:p>
            <a:endParaRPr lang="hr-HR" sz="1800" dirty="0">
              <a:solidFill>
                <a:schemeClr val="tx2"/>
              </a:solidFill>
            </a:endParaRPr>
          </a:p>
        </p:txBody>
      </p:sp>
    </p:spTree>
    <p:extLst>
      <p:ext uri="{BB962C8B-B14F-4D97-AF65-F5344CB8AC3E}">
        <p14:creationId xmlns:p14="http://schemas.microsoft.com/office/powerpoint/2010/main" val="3081990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3BD65CB-42CD-9655-291C-F16BA708F422}"/>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Amortizacija objekta</a:t>
            </a:r>
          </a:p>
        </p:txBody>
      </p:sp>
      <p:sp>
        <p:nvSpPr>
          <p:cNvPr id="3" name="Content Placeholder 2">
            <a:extLst>
              <a:ext uri="{FF2B5EF4-FFF2-40B4-BE49-F238E27FC236}">
                <a16:creationId xmlns:a16="http://schemas.microsoft.com/office/drawing/2014/main" id="{A68C8B75-51EA-A2E8-AA65-2330F62724FF}"/>
              </a:ext>
            </a:extLst>
          </p:cNvPr>
          <p:cNvSpPr>
            <a:spLocks noGrp="1"/>
          </p:cNvSpPr>
          <p:nvPr>
            <p:ph idx="1"/>
          </p:nvPr>
        </p:nvSpPr>
        <p:spPr>
          <a:xfrm>
            <a:off x="6172200" y="804672"/>
            <a:ext cx="5221224" cy="5230368"/>
          </a:xfrm>
        </p:spPr>
        <p:txBody>
          <a:bodyPr anchor="ctr">
            <a:normAutofit/>
          </a:bodyPr>
          <a:lstStyle/>
          <a:p>
            <a:pPr marL="0" indent="0">
              <a:buNone/>
            </a:pPr>
            <a:r>
              <a:rPr lang="hr-HR" sz="1800" dirty="0">
                <a:solidFill>
                  <a:schemeClr val="tx2"/>
                </a:solidFill>
                <a:latin typeface="Times New Roman" panose="02020603050405020304" pitchFamily="18" charset="0"/>
                <a:cs typeface="Times New Roman" panose="02020603050405020304" pitchFamily="18" charset="0"/>
              </a:rPr>
              <a:t>Amortizacija objekta se računa s 5% godišnje na vrijednost nekretnine na početku poslovanja</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Na primjer 6 kreveta ima vrijednost od 200.000 eura</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Godišnja rezervacija sredstava za amortizaciju bi bila 10.000 eura</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Računa se potpuna obnova objekta za 20 godina</a:t>
            </a:r>
          </a:p>
        </p:txBody>
      </p:sp>
    </p:spTree>
    <p:extLst>
      <p:ext uri="{BB962C8B-B14F-4D97-AF65-F5344CB8AC3E}">
        <p14:creationId xmlns:p14="http://schemas.microsoft.com/office/powerpoint/2010/main" val="3946004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141F9DB-A12F-65D6-37E5-7EC049359CE4}"/>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Cijena u odnosu na troškove</a:t>
            </a:r>
          </a:p>
        </p:txBody>
      </p:sp>
      <p:sp>
        <p:nvSpPr>
          <p:cNvPr id="3" name="Content Placeholder 2">
            <a:extLst>
              <a:ext uri="{FF2B5EF4-FFF2-40B4-BE49-F238E27FC236}">
                <a16:creationId xmlns:a16="http://schemas.microsoft.com/office/drawing/2014/main" id="{29993B9C-9941-F0F8-BF21-1C14FD20159B}"/>
              </a:ext>
            </a:extLst>
          </p:cNvPr>
          <p:cNvSpPr>
            <a:spLocks noGrp="1"/>
          </p:cNvSpPr>
          <p:nvPr>
            <p:ph idx="1"/>
          </p:nvPr>
        </p:nvSpPr>
        <p:spPr>
          <a:xfrm>
            <a:off x="6172200" y="804672"/>
            <a:ext cx="5221224" cy="5230368"/>
          </a:xfrm>
        </p:spPr>
        <p:txBody>
          <a:bodyPr anchor="ctr">
            <a:normAutofit lnSpcReduction="10000"/>
          </a:bodyPr>
          <a:lstStyle/>
          <a:p>
            <a:r>
              <a:rPr lang="hr-HR" sz="1800" dirty="0">
                <a:solidFill>
                  <a:schemeClr val="tx2"/>
                </a:solidFill>
              </a:rPr>
              <a:t>Ako su troškovi 5.204,00 eura bez kreditnog zaduženja</a:t>
            </a:r>
          </a:p>
          <a:p>
            <a:pPr marL="0" indent="0">
              <a:buNone/>
            </a:pPr>
            <a:r>
              <a:rPr lang="hr-HR" sz="1800" dirty="0">
                <a:solidFill>
                  <a:schemeClr val="tx2"/>
                </a:solidFill>
              </a:rPr>
              <a:t>+ Amortizacija    10.000,00 eura</a:t>
            </a:r>
          </a:p>
          <a:p>
            <a:r>
              <a:rPr lang="hr-HR" sz="1800" b="1" u="sng" dirty="0">
                <a:solidFill>
                  <a:schemeClr val="tx2"/>
                </a:solidFill>
              </a:rPr>
              <a:t>Onda je ukupna troškovna strana 15.204,00 eura</a:t>
            </a:r>
          </a:p>
          <a:p>
            <a:r>
              <a:rPr lang="hr-HR" sz="1800" dirty="0">
                <a:solidFill>
                  <a:schemeClr val="tx2"/>
                </a:solidFill>
              </a:rPr>
              <a:t>Ako to podijelimo na 70 dana dobiti ćemo iznos od </a:t>
            </a:r>
            <a:r>
              <a:rPr lang="hr-HR" sz="1800" b="1" dirty="0">
                <a:solidFill>
                  <a:schemeClr val="tx2"/>
                </a:solidFill>
              </a:rPr>
              <a:t>217,00 eura / dan !</a:t>
            </a:r>
          </a:p>
          <a:p>
            <a:r>
              <a:rPr lang="hr-HR" sz="1800" dirty="0">
                <a:solidFill>
                  <a:schemeClr val="tx2"/>
                </a:solidFill>
              </a:rPr>
              <a:t>To je previsoki trošak za postizanje dobre cijene pa moramo smanjiti amortizaciju</a:t>
            </a:r>
          </a:p>
          <a:p>
            <a:r>
              <a:rPr lang="hr-HR" sz="1800" dirty="0">
                <a:solidFill>
                  <a:schemeClr val="tx2"/>
                </a:solidFill>
              </a:rPr>
              <a:t>Srednja vrijednost između 217,00 eura i 74,00 eura (samo troškovi) je </a:t>
            </a:r>
            <a:r>
              <a:rPr lang="hr-HR" sz="1800" b="1" dirty="0">
                <a:solidFill>
                  <a:schemeClr val="tx2"/>
                </a:solidFill>
                <a:highlight>
                  <a:srgbClr val="FFFF00"/>
                </a:highlight>
              </a:rPr>
              <a:t>145,50 eura</a:t>
            </a:r>
          </a:p>
          <a:p>
            <a:r>
              <a:rPr lang="hr-HR" sz="1800" dirty="0">
                <a:solidFill>
                  <a:schemeClr val="tx2"/>
                </a:solidFill>
              </a:rPr>
              <a:t>+ 30% marže = 189,15 eura</a:t>
            </a:r>
          </a:p>
          <a:p>
            <a:r>
              <a:rPr lang="hr-HR" sz="1800" dirty="0">
                <a:solidFill>
                  <a:schemeClr val="tx2"/>
                </a:solidFill>
                <a:highlight>
                  <a:srgbClr val="FFFF00"/>
                </a:highlight>
              </a:rPr>
              <a:t>To znači da s 30% zarade dnevna bruto cijena za 6 kreveta mora biti 189,15 eura ili </a:t>
            </a:r>
            <a:r>
              <a:rPr lang="hr-HR" sz="1800" b="1" u="sng" dirty="0">
                <a:solidFill>
                  <a:schemeClr val="tx2"/>
                </a:solidFill>
                <a:highlight>
                  <a:srgbClr val="FFFF00"/>
                </a:highlight>
              </a:rPr>
              <a:t>po krevetu 31,50 eura</a:t>
            </a:r>
          </a:p>
          <a:p>
            <a:r>
              <a:rPr lang="hr-HR" sz="1800" dirty="0">
                <a:solidFill>
                  <a:schemeClr val="tx2"/>
                </a:solidFill>
              </a:rPr>
              <a:t>*Prema navedenom scenariju troškova  i zauzetosti</a:t>
            </a:r>
          </a:p>
          <a:p>
            <a:endParaRPr lang="hr-HR" sz="1800" dirty="0">
              <a:solidFill>
                <a:schemeClr val="tx2"/>
              </a:solidFill>
            </a:endParaRPr>
          </a:p>
        </p:txBody>
      </p:sp>
    </p:spTree>
    <p:extLst>
      <p:ext uri="{BB962C8B-B14F-4D97-AF65-F5344CB8AC3E}">
        <p14:creationId xmlns:p14="http://schemas.microsoft.com/office/powerpoint/2010/main" val="3598258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DB2FAB-9C86-2AD9-56C0-72444045FBA5}"/>
              </a:ext>
            </a:extLst>
          </p:cNvPr>
          <p:cNvSpPr>
            <a:spLocks noGrp="1"/>
          </p:cNvSpPr>
          <p:nvPr>
            <p:ph type="title"/>
          </p:nvPr>
        </p:nvSpPr>
        <p:spPr>
          <a:xfrm>
            <a:off x="640080" y="1243013"/>
            <a:ext cx="3855720" cy="4371974"/>
          </a:xfrm>
        </p:spPr>
        <p:txBody>
          <a:bodyPr>
            <a:normAutofit/>
          </a:bodyPr>
          <a:lstStyle/>
          <a:p>
            <a:r>
              <a:rPr lang="hr-HR" sz="3600" dirty="0">
                <a:solidFill>
                  <a:schemeClr val="tx2"/>
                </a:solidFill>
                <a:latin typeface="Times New Roman" panose="02020603050405020304" pitchFamily="18" charset="0"/>
                <a:cs typeface="Times New Roman" panose="02020603050405020304" pitchFamily="18" charset="0"/>
              </a:rPr>
              <a:t>Prodajna cijena u odnosu na troškove</a:t>
            </a:r>
          </a:p>
        </p:txBody>
      </p:sp>
      <p:sp>
        <p:nvSpPr>
          <p:cNvPr id="3" name="Content Placeholder 2">
            <a:extLst>
              <a:ext uri="{FF2B5EF4-FFF2-40B4-BE49-F238E27FC236}">
                <a16:creationId xmlns:a16="http://schemas.microsoft.com/office/drawing/2014/main" id="{91E91DB9-8106-0F80-3013-1C57D5495245}"/>
              </a:ext>
            </a:extLst>
          </p:cNvPr>
          <p:cNvSpPr>
            <a:spLocks noGrp="1"/>
          </p:cNvSpPr>
          <p:nvPr>
            <p:ph idx="1"/>
          </p:nvPr>
        </p:nvSpPr>
        <p:spPr>
          <a:xfrm>
            <a:off x="6172200" y="804672"/>
            <a:ext cx="5221224" cy="5230368"/>
          </a:xfrm>
        </p:spPr>
        <p:txBody>
          <a:bodyPr anchor="ctr">
            <a:normAutofit/>
          </a:bodyPr>
          <a:lstStyle/>
          <a:p>
            <a:r>
              <a:rPr lang="hr-HR" sz="1800" dirty="0">
                <a:solidFill>
                  <a:schemeClr val="tx2"/>
                </a:solidFill>
              </a:rPr>
              <a:t>Ovu cijenu moramo „braniti” 70 dana, znači nešto više od dva mjeseca. </a:t>
            </a:r>
          </a:p>
          <a:p>
            <a:r>
              <a:rPr lang="hr-HR" sz="1800" b="1" dirty="0">
                <a:solidFill>
                  <a:schemeClr val="tx2"/>
                </a:solidFill>
              </a:rPr>
              <a:t>Ukupno moramo uprihoditi 13.240,50 eura </a:t>
            </a:r>
          </a:p>
          <a:p>
            <a:r>
              <a:rPr lang="hr-HR" sz="1800" dirty="0">
                <a:solidFill>
                  <a:schemeClr val="tx2"/>
                </a:solidFill>
              </a:rPr>
              <a:t>Da bi nam ostalo </a:t>
            </a:r>
            <a:r>
              <a:rPr lang="hr-HR" sz="1800" b="1" dirty="0">
                <a:solidFill>
                  <a:schemeClr val="tx2"/>
                </a:solidFill>
              </a:rPr>
              <a:t>čistih 3.972,15 eura</a:t>
            </a:r>
          </a:p>
          <a:p>
            <a:r>
              <a:rPr lang="hr-HR" sz="1800" dirty="0">
                <a:solidFill>
                  <a:schemeClr val="tx2"/>
                </a:solidFill>
              </a:rPr>
              <a:t>Uzimajući u obzir navedene troškove.</a:t>
            </a:r>
          </a:p>
          <a:p>
            <a:r>
              <a:rPr lang="hr-HR" sz="1800" dirty="0">
                <a:solidFill>
                  <a:schemeClr val="tx2"/>
                </a:solidFill>
              </a:rPr>
              <a:t>S obzirom da </a:t>
            </a:r>
            <a:r>
              <a:rPr lang="hr-HR" sz="1800" b="1" dirty="0">
                <a:solidFill>
                  <a:schemeClr val="tx2"/>
                </a:solidFill>
                <a:highlight>
                  <a:srgbClr val="FFFF00"/>
                </a:highlight>
              </a:rPr>
              <a:t>„špica” sezone traje 37 dana</a:t>
            </a:r>
            <a:r>
              <a:rPr lang="hr-HR" sz="1800" dirty="0">
                <a:solidFill>
                  <a:schemeClr val="tx2"/>
                </a:solidFill>
              </a:rPr>
              <a:t>, onda će ova cijena morati biti u tih 37 dana onoliko više koliko će u ostala 33 dana biti niža.</a:t>
            </a:r>
          </a:p>
          <a:p>
            <a:r>
              <a:rPr lang="hr-HR" sz="1800" dirty="0">
                <a:solidFill>
                  <a:schemeClr val="tx2"/>
                </a:solidFill>
              </a:rPr>
              <a:t>Ona će se kretati u „špici” do 50,00 eura po krevetu a van „špice” do 15,00- 13,00  eura po krevetu.</a:t>
            </a:r>
          </a:p>
          <a:p>
            <a:r>
              <a:rPr lang="hr-HR" sz="1800" dirty="0">
                <a:solidFill>
                  <a:schemeClr val="tx2"/>
                </a:solidFill>
                <a:highlight>
                  <a:srgbClr val="FFFF00"/>
                </a:highlight>
              </a:rPr>
              <a:t>Ukupno prosječna cijena ne smije biti ispod 31,50 eura krevet/dan</a:t>
            </a:r>
          </a:p>
        </p:txBody>
      </p:sp>
    </p:spTree>
    <p:extLst>
      <p:ext uri="{BB962C8B-B14F-4D97-AF65-F5344CB8AC3E}">
        <p14:creationId xmlns:p14="http://schemas.microsoft.com/office/powerpoint/2010/main" val="3213863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0C15FB8A-956B-6E10-3734-4F22D13F6518}"/>
              </a:ext>
            </a:extLst>
          </p:cNvPr>
          <p:cNvSpPr>
            <a:spLocks noGrp="1"/>
          </p:cNvSpPr>
          <p:nvPr>
            <p:ph type="title"/>
          </p:nvPr>
        </p:nvSpPr>
        <p:spPr>
          <a:xfrm>
            <a:off x="640080" y="1243013"/>
            <a:ext cx="3855720" cy="4371974"/>
          </a:xfrm>
        </p:spPr>
        <p:txBody>
          <a:bodyPr>
            <a:normAutofit/>
          </a:bodyPr>
          <a:lstStyle/>
          <a:p>
            <a:r>
              <a:rPr lang="hr-HR" sz="3600" dirty="0">
                <a:solidFill>
                  <a:schemeClr val="tx2"/>
                </a:solidFill>
                <a:latin typeface="Times New Roman" panose="02020603050405020304" pitchFamily="18" charset="0"/>
                <a:cs typeface="Times New Roman" panose="02020603050405020304" pitchFamily="18" charset="0"/>
              </a:rPr>
              <a:t>Podsjetnik</a:t>
            </a:r>
            <a:br>
              <a:rPr lang="hr-HR" sz="3600" dirty="0">
                <a:solidFill>
                  <a:schemeClr val="tx2"/>
                </a:solidFill>
                <a:latin typeface="Times New Roman" panose="02020603050405020304" pitchFamily="18" charset="0"/>
                <a:cs typeface="Times New Roman" panose="02020603050405020304" pitchFamily="18" charset="0"/>
              </a:rPr>
            </a:br>
            <a:r>
              <a:rPr lang="hr-HR" sz="3600" dirty="0">
                <a:solidFill>
                  <a:schemeClr val="tx2"/>
                </a:solidFill>
                <a:latin typeface="Times New Roman" panose="02020603050405020304" pitchFamily="18" charset="0"/>
                <a:cs typeface="Times New Roman" panose="02020603050405020304" pitchFamily="18" charset="0"/>
              </a:rPr>
              <a:t>kako izračunati prag rentabilnosti </a:t>
            </a:r>
            <a:br>
              <a:rPr lang="hr-HR" sz="3600" dirty="0">
                <a:solidFill>
                  <a:schemeClr val="tx2"/>
                </a:solidFill>
                <a:latin typeface="Times New Roman" panose="02020603050405020304" pitchFamily="18" charset="0"/>
                <a:cs typeface="Times New Roman" panose="02020603050405020304" pitchFamily="18" charset="0"/>
              </a:rPr>
            </a:br>
            <a:r>
              <a:rPr lang="hr-HR" sz="3600" dirty="0">
                <a:solidFill>
                  <a:schemeClr val="tx2"/>
                </a:solidFill>
                <a:latin typeface="Times New Roman" panose="02020603050405020304" pitchFamily="18" charset="0"/>
                <a:cs typeface="Times New Roman" panose="02020603050405020304" pitchFamily="18" charset="0"/>
              </a:rPr>
              <a:t>1. Fiksni troškovi</a:t>
            </a:r>
          </a:p>
        </p:txBody>
      </p:sp>
      <p:sp>
        <p:nvSpPr>
          <p:cNvPr id="3" name="Content Placeholder 2">
            <a:extLst>
              <a:ext uri="{FF2B5EF4-FFF2-40B4-BE49-F238E27FC236}">
                <a16:creationId xmlns:a16="http://schemas.microsoft.com/office/drawing/2014/main" id="{50CCB7C6-7BA4-A9A9-4F5D-3E9986DEDEA7}"/>
              </a:ext>
            </a:extLst>
          </p:cNvPr>
          <p:cNvSpPr>
            <a:spLocks noGrp="1"/>
          </p:cNvSpPr>
          <p:nvPr>
            <p:ph idx="1"/>
          </p:nvPr>
        </p:nvSpPr>
        <p:spPr>
          <a:xfrm>
            <a:off x="5437239" y="747252"/>
            <a:ext cx="6548284" cy="5486400"/>
          </a:xfrm>
        </p:spPr>
        <p:txBody>
          <a:bodyPr anchor="ctr">
            <a:normAutofit/>
          </a:bodyPr>
          <a:lstStyle/>
          <a:p>
            <a:r>
              <a:rPr lang="hr-HR" sz="1800" dirty="0">
                <a:solidFill>
                  <a:schemeClr val="tx2"/>
                </a:solidFill>
                <a:highlight>
                  <a:srgbClr val="FFFF00"/>
                </a:highlight>
              </a:rPr>
              <a:t>Svatko od nas mora napraviti svoju računicu:</a:t>
            </a:r>
          </a:p>
          <a:p>
            <a:r>
              <a:rPr lang="hr-HR" sz="1800" b="1" u="sng" dirty="0">
                <a:solidFill>
                  <a:schemeClr val="tx2"/>
                </a:solidFill>
              </a:rPr>
              <a:t>1. Fiksna davanja:</a:t>
            </a:r>
          </a:p>
          <a:p>
            <a:pPr marL="0" indent="0">
              <a:buNone/>
            </a:pPr>
            <a:r>
              <a:rPr lang="hr-HR" sz="1800" dirty="0">
                <a:solidFill>
                  <a:schemeClr val="tx2"/>
                </a:solidFill>
              </a:rPr>
              <a:t>- Paušalni porez na dohodak                              - Internet (6 mj.)</a:t>
            </a:r>
          </a:p>
          <a:p>
            <a:pPr marL="0" indent="0">
              <a:buNone/>
            </a:pPr>
            <a:r>
              <a:rPr lang="hr-HR" sz="1800" dirty="0">
                <a:solidFill>
                  <a:schemeClr val="tx2"/>
                </a:solidFill>
              </a:rPr>
              <a:t>- Paušalna turistička pristojba                           - Eletrična</a:t>
            </a:r>
          </a:p>
          <a:p>
            <a:pPr marL="0" indent="0">
              <a:buNone/>
            </a:pPr>
            <a:r>
              <a:rPr lang="hr-HR" sz="1800" dirty="0">
                <a:solidFill>
                  <a:schemeClr val="tx2"/>
                </a:solidFill>
              </a:rPr>
              <a:t>                                                                                           energija (prosjek)</a:t>
            </a:r>
          </a:p>
          <a:p>
            <a:pPr marL="0" indent="0">
              <a:buNone/>
            </a:pPr>
            <a:r>
              <a:rPr lang="hr-HR" sz="1800" dirty="0">
                <a:solidFill>
                  <a:schemeClr val="tx2"/>
                </a:solidFill>
              </a:rPr>
              <a:t>- Paušalna turistička članarina                          - Voda (prosjek)</a:t>
            </a:r>
          </a:p>
          <a:p>
            <a:pPr marL="0" indent="0">
              <a:buNone/>
            </a:pPr>
            <a:r>
              <a:rPr lang="hr-HR" sz="1800" dirty="0">
                <a:solidFill>
                  <a:schemeClr val="tx2"/>
                </a:solidFill>
              </a:rPr>
              <a:t>- Porez na nekretnine                                              - Pričuva (za zg.)</a:t>
            </a:r>
          </a:p>
          <a:p>
            <a:pPr marL="0" indent="0">
              <a:buNone/>
            </a:pPr>
            <a:r>
              <a:rPr lang="hr-HR" sz="1800" dirty="0">
                <a:solidFill>
                  <a:schemeClr val="tx2"/>
                </a:solidFill>
              </a:rPr>
              <a:t>- Komunalni doprinos</a:t>
            </a:r>
          </a:p>
          <a:p>
            <a:pPr marL="0" indent="0">
              <a:buNone/>
            </a:pPr>
            <a:r>
              <a:rPr lang="hr-HR" sz="1800" dirty="0">
                <a:solidFill>
                  <a:schemeClr val="tx2"/>
                </a:solidFill>
              </a:rPr>
              <a:t>- Odvoz otpada</a:t>
            </a:r>
          </a:p>
          <a:p>
            <a:pPr marL="0" indent="0">
              <a:buNone/>
            </a:pPr>
            <a:r>
              <a:rPr lang="hr-HR" sz="1800" dirty="0">
                <a:solidFill>
                  <a:schemeClr val="tx2"/>
                </a:solidFill>
              </a:rPr>
              <a:t>- RTV pristojba</a:t>
            </a:r>
          </a:p>
          <a:p>
            <a:endParaRPr lang="hr-HR" sz="1800" dirty="0">
              <a:solidFill>
                <a:schemeClr val="tx2"/>
              </a:solidFill>
            </a:endParaRPr>
          </a:p>
        </p:txBody>
      </p:sp>
    </p:spTree>
    <p:extLst>
      <p:ext uri="{BB962C8B-B14F-4D97-AF65-F5344CB8AC3E}">
        <p14:creationId xmlns:p14="http://schemas.microsoft.com/office/powerpoint/2010/main" val="3779481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FB6703D-4D43-D290-AEB5-F0ADBF9EFD33}"/>
              </a:ext>
            </a:extLst>
          </p:cNvPr>
          <p:cNvSpPr>
            <a:spLocks noGrp="1"/>
          </p:cNvSpPr>
          <p:nvPr>
            <p:ph type="title"/>
          </p:nvPr>
        </p:nvSpPr>
        <p:spPr>
          <a:xfrm>
            <a:off x="640080" y="1243013"/>
            <a:ext cx="3855720" cy="4371974"/>
          </a:xfrm>
        </p:spPr>
        <p:txBody>
          <a:bodyPr>
            <a:normAutofit/>
          </a:bodyPr>
          <a:lstStyle/>
          <a:p>
            <a:r>
              <a:rPr lang="hr-HR" sz="3600" dirty="0">
                <a:solidFill>
                  <a:schemeClr val="tx2"/>
                </a:solidFill>
                <a:latin typeface="Times New Roman" panose="02020603050405020304" pitchFamily="18" charset="0"/>
                <a:cs typeface="Times New Roman" panose="02020603050405020304" pitchFamily="18" charset="0"/>
              </a:rPr>
              <a:t>Kako izračunati prag rentabilnosti ?</a:t>
            </a:r>
            <a:br>
              <a:rPr lang="hr-HR" sz="3600" dirty="0">
                <a:solidFill>
                  <a:schemeClr val="tx2"/>
                </a:solidFill>
                <a:latin typeface="Times New Roman" panose="02020603050405020304" pitchFamily="18" charset="0"/>
                <a:cs typeface="Times New Roman" panose="02020603050405020304" pitchFamily="18" charset="0"/>
              </a:rPr>
            </a:br>
            <a:r>
              <a:rPr lang="hr-HR" sz="3600" dirty="0">
                <a:solidFill>
                  <a:schemeClr val="tx2"/>
                </a:solidFill>
                <a:latin typeface="Times New Roman" panose="02020603050405020304" pitchFamily="18" charset="0"/>
                <a:cs typeface="Times New Roman" panose="02020603050405020304" pitchFamily="18" charset="0"/>
              </a:rPr>
              <a:t>2. Varijabilni troškovi</a:t>
            </a:r>
          </a:p>
        </p:txBody>
      </p:sp>
      <p:sp>
        <p:nvSpPr>
          <p:cNvPr id="3" name="Content Placeholder 2">
            <a:extLst>
              <a:ext uri="{FF2B5EF4-FFF2-40B4-BE49-F238E27FC236}">
                <a16:creationId xmlns:a16="http://schemas.microsoft.com/office/drawing/2014/main" id="{C908F74A-871C-9F40-DBFE-F77D968E6EAE}"/>
              </a:ext>
            </a:extLst>
          </p:cNvPr>
          <p:cNvSpPr>
            <a:spLocks noGrp="1"/>
          </p:cNvSpPr>
          <p:nvPr>
            <p:ph idx="1"/>
          </p:nvPr>
        </p:nvSpPr>
        <p:spPr>
          <a:xfrm>
            <a:off x="5417575" y="508839"/>
            <a:ext cx="6351638" cy="5931290"/>
          </a:xfrm>
        </p:spPr>
        <p:txBody>
          <a:bodyPr anchor="ctr">
            <a:normAutofit/>
          </a:bodyPr>
          <a:lstStyle/>
          <a:p>
            <a:r>
              <a:rPr lang="hr-HR" sz="1800" b="1" u="sng" dirty="0">
                <a:solidFill>
                  <a:schemeClr val="tx2"/>
                </a:solidFill>
                <a:latin typeface="Times New Roman" panose="02020603050405020304" pitchFamily="18" charset="0"/>
                <a:cs typeface="Times New Roman" panose="02020603050405020304" pitchFamily="18" charset="0"/>
              </a:rPr>
              <a:t>2. Promijenjiva (varijabilna) davanja</a:t>
            </a:r>
          </a:p>
          <a:p>
            <a:pPr>
              <a:buFontTx/>
              <a:buChar char="-"/>
            </a:pPr>
            <a:endParaRPr lang="hr-HR" sz="1800" dirty="0">
              <a:solidFill>
                <a:schemeClr val="tx2"/>
              </a:solidFill>
              <a:latin typeface="Times New Roman" panose="02020603050405020304" pitchFamily="18" charset="0"/>
              <a:cs typeface="Times New Roman" panose="02020603050405020304" pitchFamily="18" charset="0"/>
            </a:endParaRPr>
          </a:p>
          <a:p>
            <a:pPr>
              <a:buFontTx/>
              <a:buChar char="-"/>
            </a:pPr>
            <a:r>
              <a:rPr lang="hr-HR" sz="1800" dirty="0">
                <a:solidFill>
                  <a:schemeClr val="tx2"/>
                </a:solidFill>
                <a:latin typeface="Times New Roman" panose="02020603050405020304" pitchFamily="18" charset="0"/>
                <a:cs typeface="Times New Roman" panose="02020603050405020304" pitchFamily="18" charset="0"/>
              </a:rPr>
              <a:t>Čišćenje, pranje, glačanje (ako radimo sami štedimo)</a:t>
            </a:r>
          </a:p>
          <a:p>
            <a:pPr>
              <a:buFontTx/>
              <a:buChar char="-"/>
            </a:pPr>
            <a:endParaRPr lang="hr-HR" sz="1800" dirty="0">
              <a:solidFill>
                <a:schemeClr val="tx2"/>
              </a:solidFill>
              <a:latin typeface="Times New Roman" panose="02020603050405020304" pitchFamily="18" charset="0"/>
              <a:cs typeface="Times New Roman" panose="02020603050405020304" pitchFamily="18" charset="0"/>
            </a:endParaRPr>
          </a:p>
          <a:p>
            <a:pPr>
              <a:buFontTx/>
              <a:buChar char="-"/>
            </a:pPr>
            <a:r>
              <a:rPr lang="hr-HR" sz="1800" dirty="0">
                <a:solidFill>
                  <a:schemeClr val="tx2"/>
                </a:solidFill>
                <a:latin typeface="Times New Roman" panose="02020603050405020304" pitchFamily="18" charset="0"/>
                <a:cs typeface="Times New Roman" panose="02020603050405020304" pitchFamily="18" charset="0"/>
              </a:rPr>
              <a:t>Posrednička provizija (ako imamo izravne goste štedimo)</a:t>
            </a:r>
          </a:p>
          <a:p>
            <a:pPr>
              <a:buFontTx/>
              <a:buChar char="-"/>
            </a:pPr>
            <a:endParaRPr lang="hr-HR" sz="1800" dirty="0">
              <a:solidFill>
                <a:schemeClr val="tx2"/>
              </a:solidFill>
              <a:latin typeface="Times New Roman" panose="02020603050405020304" pitchFamily="18" charset="0"/>
              <a:cs typeface="Times New Roman" panose="02020603050405020304" pitchFamily="18" charset="0"/>
            </a:endParaRPr>
          </a:p>
          <a:p>
            <a:pPr>
              <a:buFontTx/>
              <a:buChar char="-"/>
            </a:pPr>
            <a:r>
              <a:rPr lang="hr-HR" sz="1800" dirty="0">
                <a:solidFill>
                  <a:schemeClr val="tx2"/>
                </a:solidFill>
                <a:latin typeface="Times New Roman" panose="02020603050405020304" pitchFamily="18" charset="0"/>
                <a:cs typeface="Times New Roman" panose="02020603050405020304" pitchFamily="18" charset="0"/>
              </a:rPr>
              <a:t>Oglašavanje (ako imamo izravne goste štedimo)</a:t>
            </a:r>
          </a:p>
          <a:p>
            <a:pPr>
              <a:buFontTx/>
              <a:buChar char="-"/>
            </a:pPr>
            <a:endParaRPr lang="hr-HR" sz="1800" dirty="0">
              <a:solidFill>
                <a:schemeClr val="tx2"/>
              </a:solidFill>
              <a:latin typeface="Times New Roman" panose="02020603050405020304" pitchFamily="18" charset="0"/>
              <a:cs typeface="Times New Roman" panose="02020603050405020304" pitchFamily="18" charset="0"/>
            </a:endParaRPr>
          </a:p>
          <a:p>
            <a:pPr>
              <a:buFontTx/>
              <a:buChar char="-"/>
            </a:pPr>
            <a:r>
              <a:rPr lang="hr-HR" sz="1800" dirty="0">
                <a:solidFill>
                  <a:schemeClr val="tx2"/>
                </a:solidFill>
                <a:latin typeface="Times New Roman" panose="02020603050405020304" pitchFamily="18" charset="0"/>
                <a:cs typeface="Times New Roman" panose="02020603050405020304" pitchFamily="18" charset="0"/>
              </a:rPr>
              <a:t>Održavanje (amortizacija) – (možemo uštedjeti na „rukama”)</a:t>
            </a:r>
          </a:p>
          <a:p>
            <a:pPr>
              <a:buFontTx/>
              <a:buChar char="-"/>
            </a:pPr>
            <a:endParaRPr lang="hr-HR" sz="1800" dirty="0">
              <a:solidFill>
                <a:schemeClr val="tx2"/>
              </a:solidFill>
              <a:latin typeface="Times New Roman" panose="02020603050405020304" pitchFamily="18" charset="0"/>
              <a:cs typeface="Times New Roman" panose="02020603050405020304" pitchFamily="18" charset="0"/>
            </a:endParaRPr>
          </a:p>
          <a:p>
            <a:pPr marL="0" indent="0">
              <a:buNone/>
            </a:pPr>
            <a:endParaRPr lang="hr-HR" sz="1800" b="1" u="sng"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9173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27C5B3-7672-A7A3-AEEB-51280454DCEC}"/>
              </a:ext>
            </a:extLst>
          </p:cNvPr>
          <p:cNvSpPr>
            <a:spLocks noGrp="1"/>
          </p:cNvSpPr>
          <p:nvPr>
            <p:ph type="title"/>
          </p:nvPr>
        </p:nvSpPr>
        <p:spPr>
          <a:xfrm>
            <a:off x="640080" y="1243013"/>
            <a:ext cx="3855720" cy="4371974"/>
          </a:xfrm>
        </p:spPr>
        <p:txBody>
          <a:bodyPr>
            <a:normAutofit/>
          </a:bodyPr>
          <a:lstStyle/>
          <a:p>
            <a:r>
              <a:rPr lang="hr-HR" sz="3600" dirty="0">
                <a:solidFill>
                  <a:schemeClr val="tx2"/>
                </a:solidFill>
                <a:latin typeface="Times New Roman" panose="02020603050405020304" pitchFamily="18" charset="0"/>
                <a:cs typeface="Times New Roman" panose="02020603050405020304" pitchFamily="18" charset="0"/>
              </a:rPr>
              <a:t>Ispitivanje tržišta</a:t>
            </a:r>
            <a:br>
              <a:rPr lang="hr-HR" sz="3600" dirty="0">
                <a:solidFill>
                  <a:schemeClr val="tx2"/>
                </a:solidFill>
                <a:latin typeface="Times New Roman" panose="02020603050405020304" pitchFamily="18" charset="0"/>
                <a:cs typeface="Times New Roman" panose="02020603050405020304" pitchFamily="18" charset="0"/>
              </a:rPr>
            </a:br>
            <a:r>
              <a:rPr lang="hr-HR" sz="3600" dirty="0">
                <a:solidFill>
                  <a:schemeClr val="tx2"/>
                </a:solidFill>
                <a:latin typeface="Times New Roman" panose="02020603050405020304" pitchFamily="18" charset="0"/>
                <a:cs typeface="Times New Roman" panose="02020603050405020304" pitchFamily="18" charset="0"/>
              </a:rPr>
              <a:t>za svakoga </a:t>
            </a:r>
            <a:r>
              <a:rPr lang="hr-HR" sz="36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a:t>
            </a:r>
            <a:endParaRPr lang="hr-HR" sz="3600"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30CE739-56E0-622C-7E99-6BADB8B2222C}"/>
              </a:ext>
            </a:extLst>
          </p:cNvPr>
          <p:cNvSpPr>
            <a:spLocks noGrp="1"/>
          </p:cNvSpPr>
          <p:nvPr>
            <p:ph idx="1"/>
          </p:nvPr>
        </p:nvSpPr>
        <p:spPr>
          <a:xfrm>
            <a:off x="6172200" y="804672"/>
            <a:ext cx="5221224" cy="5230368"/>
          </a:xfrm>
        </p:spPr>
        <p:txBody>
          <a:bodyPr anchor="ctr">
            <a:normAutofit/>
          </a:bodyPr>
          <a:lstStyle/>
          <a:p>
            <a:r>
              <a:rPr lang="hr-HR" sz="1800" dirty="0">
                <a:solidFill>
                  <a:schemeClr val="tx2"/>
                </a:solidFill>
              </a:rPr>
              <a:t>Ispitivanje tržišta je danas pojednostavljeno putem OTA platformi:</a:t>
            </a:r>
          </a:p>
          <a:p>
            <a:r>
              <a:rPr lang="hr-HR" sz="1800" dirty="0">
                <a:solidFill>
                  <a:schemeClr val="tx2"/>
                </a:solidFill>
              </a:rPr>
              <a:t>1. Pretragom sličnog smještaja na istoj / sličnoj destinaciji </a:t>
            </a:r>
          </a:p>
          <a:p>
            <a:r>
              <a:rPr lang="hr-HR" sz="1800" dirty="0">
                <a:solidFill>
                  <a:schemeClr val="tx2"/>
                </a:solidFill>
              </a:rPr>
              <a:t>2. Ispunjavanjem forme za rezervaciju i odustajanjem u posljednjem koraku</a:t>
            </a:r>
          </a:p>
          <a:p>
            <a:r>
              <a:rPr lang="hr-HR" sz="1800" dirty="0">
                <a:solidFill>
                  <a:schemeClr val="tx2"/>
                </a:solidFill>
              </a:rPr>
              <a:t>3. Usporedbom dodatnih sadržaja konkurencije i drugih prednosti</a:t>
            </a:r>
          </a:p>
          <a:p>
            <a:r>
              <a:rPr lang="hr-HR" sz="1800" dirty="0">
                <a:solidFill>
                  <a:schemeClr val="tx2"/>
                </a:solidFill>
              </a:rPr>
              <a:t>4. Čitanjem recenzija gostiju</a:t>
            </a:r>
          </a:p>
          <a:p>
            <a:r>
              <a:rPr lang="hr-HR" sz="1800" dirty="0">
                <a:solidFill>
                  <a:schemeClr val="tx2"/>
                </a:solidFill>
              </a:rPr>
              <a:t>5. Praćenjem redovitih izvješća platformi npr.: </a:t>
            </a:r>
            <a:r>
              <a:rPr lang="hr-HR" sz="1800" dirty="0">
                <a:solidFill>
                  <a:schemeClr val="tx2"/>
                </a:solidFill>
                <a:hlinkClick r:id="rId2"/>
              </a:rPr>
              <a:t>https://partner.booking.com/hr/doma%C4%87ini/martha-stewart-dijeli-preporuke-za-primanje-gostiju-u-smje%C5%A1taj-za-odmor?fbclid=IwY2xjawF0e51leHRuA2FlbQIxMQABHQTKm36W0AAYwoFPSaMVjKoyGD82Q5yXM87hM2gRKCkrZx7LHgKlJFQFeA_aem_IBST7mDfiUhoyOxNoajGYQ</a:t>
            </a:r>
            <a:r>
              <a:rPr lang="hr-HR" sz="1800" dirty="0">
                <a:solidFill>
                  <a:schemeClr val="tx2"/>
                </a:solidFill>
              </a:rPr>
              <a:t> </a:t>
            </a:r>
          </a:p>
        </p:txBody>
      </p:sp>
    </p:spTree>
    <p:extLst>
      <p:ext uri="{BB962C8B-B14F-4D97-AF65-F5344CB8AC3E}">
        <p14:creationId xmlns:p14="http://schemas.microsoft.com/office/powerpoint/2010/main" val="765607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standing in front of a projection screen&#10;&#10;Description automatically generated">
            <a:extLst>
              <a:ext uri="{FF2B5EF4-FFF2-40B4-BE49-F238E27FC236}">
                <a16:creationId xmlns:a16="http://schemas.microsoft.com/office/drawing/2014/main" id="{F00A9E9A-63FC-877D-40C5-CCC2FC6B5B96}"/>
              </a:ext>
            </a:extLst>
          </p:cNvPr>
          <p:cNvPicPr>
            <a:picLocks noChangeAspect="1"/>
          </p:cNvPicPr>
          <p:nvPr/>
        </p:nvPicPr>
        <p:blipFill>
          <a:blip r:embed="rId2">
            <a:extLst>
              <a:ext uri="{28A0092B-C50C-407E-A947-70E740481C1C}">
                <a14:useLocalDpi xmlns:a14="http://schemas.microsoft.com/office/drawing/2010/main" val="0"/>
              </a:ext>
            </a:extLst>
          </a:blip>
          <a:srcRect t="10022" b="14992"/>
          <a:stretch/>
        </p:blipFill>
        <p:spPr>
          <a:xfrm>
            <a:off x="20" y="1282"/>
            <a:ext cx="12191980" cy="6856718"/>
          </a:xfrm>
          <a:prstGeom prst="rect">
            <a:avLst/>
          </a:prstGeom>
        </p:spPr>
      </p:pic>
    </p:spTree>
    <p:extLst>
      <p:ext uri="{BB962C8B-B14F-4D97-AF65-F5344CB8AC3E}">
        <p14:creationId xmlns:p14="http://schemas.microsoft.com/office/powerpoint/2010/main" val="59771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3"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1DDB359-8793-3038-1C23-D3725FE8C282}"/>
              </a:ext>
            </a:extLst>
          </p:cNvPr>
          <p:cNvSpPr>
            <a:spLocks noGrp="1"/>
          </p:cNvSpPr>
          <p:nvPr>
            <p:ph type="title"/>
          </p:nvPr>
        </p:nvSpPr>
        <p:spPr>
          <a:xfrm>
            <a:off x="804672" y="2053641"/>
            <a:ext cx="3669161" cy="2760098"/>
          </a:xfrm>
        </p:spPr>
        <p:txBody>
          <a:bodyPr>
            <a:normAutofit fontScale="90000"/>
          </a:bodyPr>
          <a:lstStyle/>
          <a:p>
            <a:r>
              <a:rPr lang="hr-HR" sz="4000" dirty="0">
                <a:solidFill>
                  <a:schemeClr val="tx2"/>
                </a:solidFill>
                <a:latin typeface="Times New Roman" panose="02020603050405020304" pitchFamily="18" charset="0"/>
                <a:cs typeface="Times New Roman" panose="02020603050405020304" pitchFamily="18" charset="0"/>
              </a:rPr>
              <a:t>(Konačno)</a:t>
            </a:r>
            <a:br>
              <a:rPr lang="hr-HR" sz="4000" dirty="0">
                <a:solidFill>
                  <a:schemeClr val="tx2"/>
                </a:solidFill>
                <a:latin typeface="Times New Roman" panose="02020603050405020304" pitchFamily="18" charset="0"/>
                <a:cs typeface="Times New Roman" panose="02020603050405020304" pitchFamily="18" charset="0"/>
              </a:rPr>
            </a:br>
            <a:r>
              <a:rPr lang="hr-HR" sz="4000" dirty="0">
                <a:solidFill>
                  <a:schemeClr val="tx2"/>
                </a:solidFill>
                <a:latin typeface="Times New Roman" panose="02020603050405020304" pitchFamily="18" charset="0"/>
                <a:cs typeface="Times New Roman" panose="02020603050405020304" pitchFamily="18" charset="0"/>
              </a:rPr>
              <a:t>Formiranje cijene počinje od određivanja praga rentabilnosti</a:t>
            </a:r>
          </a:p>
        </p:txBody>
      </p:sp>
      <p:sp>
        <p:nvSpPr>
          <p:cNvPr id="3" name="Content Placeholder 2">
            <a:extLst>
              <a:ext uri="{FF2B5EF4-FFF2-40B4-BE49-F238E27FC236}">
                <a16:creationId xmlns:a16="http://schemas.microsoft.com/office/drawing/2014/main" id="{63688380-F584-41AC-035C-6FD1958A7D54}"/>
              </a:ext>
            </a:extLst>
          </p:cNvPr>
          <p:cNvSpPr>
            <a:spLocks noGrp="1"/>
          </p:cNvSpPr>
          <p:nvPr>
            <p:ph idx="1"/>
          </p:nvPr>
        </p:nvSpPr>
        <p:spPr>
          <a:xfrm>
            <a:off x="5749684" y="648929"/>
            <a:ext cx="5763890" cy="5535561"/>
          </a:xfrm>
          <a:noFill/>
          <a:ln>
            <a:noFill/>
          </a:ln>
        </p:spPr>
        <p:txBody>
          <a:bodyPr anchor="ctr">
            <a:normAutofit/>
          </a:bodyPr>
          <a:lstStyle/>
          <a:p>
            <a:r>
              <a:rPr lang="hr-HR" sz="1800" dirty="0">
                <a:solidFill>
                  <a:schemeClr val="tx2"/>
                </a:solidFill>
                <a:latin typeface="Times New Roman" panose="02020603050405020304" pitchFamily="18" charset="0"/>
                <a:cs typeface="Times New Roman" panose="02020603050405020304" pitchFamily="18" charset="0"/>
              </a:rPr>
              <a:t>Prodajnu cijenu formiramo tako da :</a:t>
            </a:r>
          </a:p>
          <a:p>
            <a:r>
              <a:rPr lang="hr-HR" sz="1800" dirty="0">
                <a:solidFill>
                  <a:schemeClr val="tx2"/>
                </a:solidFill>
                <a:latin typeface="Times New Roman" panose="02020603050405020304" pitchFamily="18" charset="0"/>
                <a:cs typeface="Times New Roman" panose="02020603050405020304" pitchFamily="18" charset="0"/>
              </a:rPr>
              <a:t>1. odredimo prag rentabilnosti, „donju” cijenu</a:t>
            </a:r>
          </a:p>
          <a:p>
            <a:r>
              <a:rPr lang="hr-HR" sz="1800" dirty="0">
                <a:solidFill>
                  <a:schemeClr val="tx2"/>
                </a:solidFill>
                <a:latin typeface="Times New Roman" panose="02020603050405020304" pitchFamily="18" charset="0"/>
                <a:cs typeface="Times New Roman" panose="02020603050405020304" pitchFamily="18" charset="0"/>
              </a:rPr>
              <a:t>Ona se formira:</a:t>
            </a:r>
          </a:p>
          <a:p>
            <a:r>
              <a:rPr lang="hr-HR" sz="1800" dirty="0">
                <a:solidFill>
                  <a:schemeClr val="tx2"/>
                </a:solidFill>
                <a:latin typeface="Times New Roman" panose="02020603050405020304" pitchFamily="18" charset="0"/>
                <a:cs typeface="Times New Roman" panose="02020603050405020304" pitchFamily="18" charset="0"/>
              </a:rPr>
              <a:t> kao zbroj svih fiksnih i varijabilnih troškova + minimalno potrebnih sredstava za život (marža)</a:t>
            </a:r>
          </a:p>
          <a:p>
            <a:r>
              <a:rPr lang="hr-HR" sz="1800" dirty="0">
                <a:solidFill>
                  <a:schemeClr val="tx2"/>
                </a:solidFill>
                <a:latin typeface="Times New Roman" panose="02020603050405020304" pitchFamily="18" charset="0"/>
                <a:cs typeface="Times New Roman" panose="02020603050405020304" pitchFamily="18" charset="0"/>
              </a:rPr>
              <a:t>2.taj se zbroj dijeli na dane zauzetosti</a:t>
            </a:r>
          </a:p>
          <a:p>
            <a:r>
              <a:rPr lang="hr-HR" sz="1800" dirty="0">
                <a:solidFill>
                  <a:schemeClr val="tx2"/>
                </a:solidFill>
                <a:latin typeface="Times New Roman" panose="02020603050405020304" pitchFamily="18" charset="0"/>
                <a:cs typeface="Times New Roman" panose="02020603050405020304" pitchFamily="18" charset="0"/>
              </a:rPr>
              <a:t>U našem primjeru je to 10.150 eura troškova (s umanjenom amortizacijom) + 3.972,15 eura kao očekivani prihod za život</a:t>
            </a:r>
          </a:p>
          <a:p>
            <a:r>
              <a:rPr lang="hr-HR" sz="1800" dirty="0">
                <a:solidFill>
                  <a:schemeClr val="tx2"/>
                </a:solidFill>
                <a:latin typeface="Times New Roman" panose="02020603050405020304" pitchFamily="18" charset="0"/>
                <a:cs typeface="Times New Roman" panose="02020603050405020304" pitchFamily="18" charset="0"/>
              </a:rPr>
              <a:t>3. Prag rentabilnosti je 189,15 eura po danu za 6 kreveta ili 31,50 po krevetu i danu za 70 dana </a:t>
            </a:r>
          </a:p>
          <a:p>
            <a:endParaRPr lang="hr-HR" sz="1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620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C33AD-C3BB-5843-985B-430930D24EB1}"/>
              </a:ext>
            </a:extLst>
          </p:cNvPr>
          <p:cNvSpPr>
            <a:spLocks noGrp="1"/>
          </p:cNvSpPr>
          <p:nvPr>
            <p:ph type="title"/>
          </p:nvPr>
        </p:nvSpPr>
        <p:spPr>
          <a:xfrm>
            <a:off x="686834" y="1153572"/>
            <a:ext cx="3200400" cy="4461163"/>
          </a:xfrm>
        </p:spPr>
        <p:txBody>
          <a:bodyPr>
            <a:normAutofit/>
          </a:bodyPr>
          <a:lstStyle/>
          <a:p>
            <a:r>
              <a:rPr lang="hr-HR">
                <a:solidFill>
                  <a:srgbClr val="FFFFFF"/>
                </a:solidFill>
              </a:rPr>
              <a:t>Izračun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6BC9B65-98B1-4B06-EDE3-16FFFF2E381F}"/>
              </a:ext>
            </a:extLst>
          </p:cNvPr>
          <p:cNvSpPr>
            <a:spLocks noGrp="1"/>
          </p:cNvSpPr>
          <p:nvPr>
            <p:ph idx="1"/>
          </p:nvPr>
        </p:nvSpPr>
        <p:spPr>
          <a:xfrm>
            <a:off x="4447308" y="591344"/>
            <a:ext cx="6906491" cy="5585619"/>
          </a:xfrm>
        </p:spPr>
        <p:txBody>
          <a:bodyPr anchor="ctr">
            <a:normAutofit/>
          </a:bodyPr>
          <a:lstStyle/>
          <a:p>
            <a:r>
              <a:rPr lang="hr-HR" dirty="0"/>
              <a:t>Sve navedeno se stavlja u odnos:</a:t>
            </a:r>
          </a:p>
          <a:p>
            <a:r>
              <a:rPr lang="hr-HR" dirty="0"/>
              <a:t>Broja dana popunjenja</a:t>
            </a:r>
          </a:p>
          <a:p>
            <a:r>
              <a:rPr lang="hr-HR" dirty="0"/>
              <a:t>Broja dana postizanja željene cijene</a:t>
            </a:r>
          </a:p>
          <a:p>
            <a:r>
              <a:rPr lang="hr-HR" dirty="0"/>
              <a:t>Cijena u špici mora biti onoliko viša koliko (prema izračnu broja dana popunjenosti) dana mora biti niža van špice</a:t>
            </a:r>
          </a:p>
          <a:p>
            <a:r>
              <a:rPr lang="hr-HR" dirty="0"/>
              <a:t>Uračunate marže</a:t>
            </a:r>
          </a:p>
          <a:p>
            <a:r>
              <a:rPr lang="hr-HR" dirty="0"/>
              <a:t>Ispitivanja konkurentnosti ponude</a:t>
            </a:r>
          </a:p>
          <a:p>
            <a:r>
              <a:rPr lang="hr-HR" dirty="0">
                <a:highlight>
                  <a:srgbClr val="FFFF00"/>
                </a:highlight>
              </a:rPr>
              <a:t>Definirane gornje granice cijene</a:t>
            </a:r>
          </a:p>
          <a:p>
            <a:endParaRPr lang="hr-HR" dirty="0"/>
          </a:p>
        </p:txBody>
      </p:sp>
    </p:spTree>
    <p:extLst>
      <p:ext uri="{BB962C8B-B14F-4D97-AF65-F5344CB8AC3E}">
        <p14:creationId xmlns:p14="http://schemas.microsoft.com/office/powerpoint/2010/main" val="691193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3"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9B5456-EDA4-D59D-6E3F-CCB229329456}"/>
              </a:ext>
            </a:extLst>
          </p:cNvPr>
          <p:cNvSpPr>
            <a:spLocks noGrp="1"/>
          </p:cNvSpPr>
          <p:nvPr>
            <p:ph type="title"/>
          </p:nvPr>
        </p:nvSpPr>
        <p:spPr>
          <a:xfrm>
            <a:off x="804672" y="2053641"/>
            <a:ext cx="3669161" cy="2760098"/>
          </a:xfrm>
        </p:spPr>
        <p:txBody>
          <a:bodyPr>
            <a:normAutofit/>
          </a:bodyPr>
          <a:lstStyle/>
          <a:p>
            <a:r>
              <a:rPr lang="hr-HR" sz="4000">
                <a:solidFill>
                  <a:schemeClr val="tx2"/>
                </a:solidFill>
                <a:latin typeface="Times New Roman" panose="02020603050405020304" pitchFamily="18" charset="0"/>
                <a:cs typeface="Times New Roman" panose="02020603050405020304" pitchFamily="18" charset="0"/>
              </a:rPr>
              <a:t>Formiranje cijene</a:t>
            </a:r>
          </a:p>
        </p:txBody>
      </p:sp>
      <p:sp>
        <p:nvSpPr>
          <p:cNvPr id="3" name="Content Placeholder 2">
            <a:extLst>
              <a:ext uri="{FF2B5EF4-FFF2-40B4-BE49-F238E27FC236}">
                <a16:creationId xmlns:a16="http://schemas.microsoft.com/office/drawing/2014/main" id="{C3174B4D-7BA3-3333-2DDB-F9867AE99770}"/>
              </a:ext>
            </a:extLst>
          </p:cNvPr>
          <p:cNvSpPr>
            <a:spLocks noGrp="1"/>
          </p:cNvSpPr>
          <p:nvPr>
            <p:ph idx="1"/>
          </p:nvPr>
        </p:nvSpPr>
        <p:spPr>
          <a:xfrm>
            <a:off x="5749684" y="422787"/>
            <a:ext cx="5744226" cy="5943950"/>
          </a:xfrm>
          <a:noFill/>
          <a:ln>
            <a:noFill/>
          </a:ln>
        </p:spPr>
        <p:txBody>
          <a:bodyPr anchor="ctr">
            <a:normAutofit/>
          </a:bodyPr>
          <a:lstStyle/>
          <a:p>
            <a:r>
              <a:rPr lang="hr-HR" sz="1800" dirty="0">
                <a:solidFill>
                  <a:schemeClr val="tx2"/>
                </a:solidFill>
                <a:latin typeface="Times New Roman" panose="02020603050405020304" pitchFamily="18" charset="0"/>
                <a:cs typeface="Times New Roman" panose="02020603050405020304" pitchFamily="18" charset="0"/>
              </a:rPr>
              <a:t>Razlika između praga rentabilnosti i maksimalno postignutih cijena istog ili sličnog smještaja na istoj ili sličnoj lokaciji je</a:t>
            </a:r>
          </a:p>
          <a:p>
            <a:r>
              <a:rPr lang="hr-HR" sz="1800" dirty="0">
                <a:solidFill>
                  <a:schemeClr val="tx2"/>
                </a:solidFill>
                <a:highlight>
                  <a:srgbClr val="FFFF00"/>
                </a:highlight>
                <a:latin typeface="Times New Roman" panose="02020603050405020304" pitchFamily="18" charset="0"/>
                <a:cs typeface="Times New Roman" panose="02020603050405020304" pitchFamily="18" charset="0"/>
              </a:rPr>
              <a:t>PROSTOR ZA ODREĐIVANJE PRODAJNE CIJENE</a:t>
            </a:r>
          </a:p>
          <a:p>
            <a:r>
              <a:rPr lang="hr-HR" sz="1800" dirty="0">
                <a:solidFill>
                  <a:schemeClr val="tx2"/>
                </a:solidFill>
                <a:latin typeface="Times New Roman" panose="02020603050405020304" pitchFamily="18" charset="0"/>
                <a:cs typeface="Times New Roman" panose="02020603050405020304" pitchFamily="18" charset="0"/>
              </a:rPr>
              <a:t>Na primjer za 1. do 8.8. 2025. našli smo takav smještaj po cijeni od 215,00 eura / dan</a:t>
            </a:r>
          </a:p>
          <a:p>
            <a:r>
              <a:rPr lang="hr-HR" sz="1800" b="1" dirty="0">
                <a:solidFill>
                  <a:schemeClr val="tx2"/>
                </a:solidFill>
                <a:latin typeface="Times New Roman" panose="02020603050405020304" pitchFamily="18" charset="0"/>
                <a:cs typeface="Times New Roman" panose="02020603050405020304" pitchFamily="18" charset="0"/>
              </a:rPr>
              <a:t>NAŠ</a:t>
            </a:r>
            <a:r>
              <a:rPr lang="hr-HR" sz="1800" dirty="0">
                <a:solidFill>
                  <a:schemeClr val="tx2"/>
                </a:solidFill>
                <a:latin typeface="Times New Roman" panose="02020603050405020304" pitchFamily="18" charset="0"/>
                <a:cs typeface="Times New Roman" panose="02020603050405020304" pitchFamily="18" charset="0"/>
              </a:rPr>
              <a:t> prostor za određivanje prodajne cijene je između</a:t>
            </a:r>
          </a:p>
          <a:p>
            <a:r>
              <a:rPr lang="hr-HR" sz="1800" b="1" dirty="0">
                <a:solidFill>
                  <a:schemeClr val="tx2"/>
                </a:solidFill>
                <a:highlight>
                  <a:srgbClr val="FFFF00"/>
                </a:highlight>
                <a:latin typeface="Times New Roman" panose="02020603050405020304" pitchFamily="18" charset="0"/>
                <a:cs typeface="Times New Roman" panose="02020603050405020304" pitchFamily="18" charset="0"/>
              </a:rPr>
              <a:t>189,15 i 215,00 eura</a:t>
            </a:r>
          </a:p>
          <a:p>
            <a:r>
              <a:rPr lang="hr-HR" sz="1800" b="1" dirty="0">
                <a:solidFill>
                  <a:schemeClr val="tx2"/>
                </a:solidFill>
                <a:highlight>
                  <a:srgbClr val="FFFF00"/>
                </a:highlight>
                <a:latin typeface="Times New Roman" panose="02020603050405020304" pitchFamily="18" charset="0"/>
                <a:cs typeface="Times New Roman" panose="02020603050405020304" pitchFamily="18" charset="0"/>
              </a:rPr>
              <a:t>Ne smijemo ići ispod ni iznad ovih cijena</a:t>
            </a:r>
          </a:p>
        </p:txBody>
      </p:sp>
    </p:spTree>
    <p:extLst>
      <p:ext uri="{BB962C8B-B14F-4D97-AF65-F5344CB8AC3E}">
        <p14:creationId xmlns:p14="http://schemas.microsoft.com/office/powerpoint/2010/main" val="1076454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3"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DB50710-F35A-00E2-5312-D062B1B7F034}"/>
              </a:ext>
            </a:extLst>
          </p:cNvPr>
          <p:cNvSpPr>
            <a:spLocks noGrp="1"/>
          </p:cNvSpPr>
          <p:nvPr>
            <p:ph type="title"/>
          </p:nvPr>
        </p:nvSpPr>
        <p:spPr>
          <a:xfrm>
            <a:off x="804672" y="2053641"/>
            <a:ext cx="3669161" cy="2760098"/>
          </a:xfrm>
        </p:spPr>
        <p:txBody>
          <a:bodyPr>
            <a:normAutofit/>
          </a:bodyPr>
          <a:lstStyle/>
          <a:p>
            <a:r>
              <a:rPr lang="hr-HR" sz="4000">
                <a:solidFill>
                  <a:schemeClr val="tx2"/>
                </a:solidFill>
                <a:latin typeface="Times New Roman" panose="02020603050405020304" pitchFamily="18" charset="0"/>
                <a:cs typeface="Times New Roman" panose="02020603050405020304" pitchFamily="18" charset="0"/>
              </a:rPr>
              <a:t>Što ako ne možemo doseći prag rentabilnosti?</a:t>
            </a:r>
          </a:p>
        </p:txBody>
      </p:sp>
      <p:sp>
        <p:nvSpPr>
          <p:cNvPr id="3" name="Content Placeholder 2">
            <a:extLst>
              <a:ext uri="{FF2B5EF4-FFF2-40B4-BE49-F238E27FC236}">
                <a16:creationId xmlns:a16="http://schemas.microsoft.com/office/drawing/2014/main" id="{77431C86-7802-7C43-3532-623BECC775EC}"/>
              </a:ext>
            </a:extLst>
          </p:cNvPr>
          <p:cNvSpPr>
            <a:spLocks noGrp="1"/>
          </p:cNvSpPr>
          <p:nvPr>
            <p:ph idx="1"/>
          </p:nvPr>
        </p:nvSpPr>
        <p:spPr>
          <a:xfrm>
            <a:off x="5889523" y="334297"/>
            <a:ext cx="5497805" cy="6032440"/>
          </a:xfrm>
          <a:noFill/>
          <a:ln>
            <a:noFill/>
          </a:ln>
        </p:spPr>
        <p:txBody>
          <a:bodyPr anchor="ctr">
            <a:normAutofit/>
          </a:bodyPr>
          <a:lstStyle/>
          <a:p>
            <a:r>
              <a:rPr lang="hr-HR" sz="2400" dirty="0">
                <a:solidFill>
                  <a:schemeClr val="tx2"/>
                </a:solidFill>
                <a:latin typeface="Times New Roman" panose="02020603050405020304" pitchFamily="18" charset="0"/>
                <a:cs typeface="Times New Roman" panose="02020603050405020304" pitchFamily="18" charset="0"/>
              </a:rPr>
              <a:t>1. Moramo smanjiti fiksne troškove</a:t>
            </a:r>
          </a:p>
          <a:p>
            <a:r>
              <a:rPr lang="hr-HR" sz="2400" dirty="0">
                <a:solidFill>
                  <a:schemeClr val="tx2"/>
                </a:solidFill>
                <a:latin typeface="Times New Roman" panose="02020603050405020304" pitchFamily="18" charset="0"/>
                <a:cs typeface="Times New Roman" panose="02020603050405020304" pitchFamily="18" charset="0"/>
              </a:rPr>
              <a:t>2. Moramo smanjiti varijabilne troškove poput energije (solarno grijanje tople vode, bolja izolacija vanjskih zidova, bolja stolarija, pametne brave i prozori koji isključuju klimu, ...)</a:t>
            </a:r>
          </a:p>
          <a:p>
            <a:r>
              <a:rPr lang="hr-HR" sz="2400" dirty="0">
                <a:solidFill>
                  <a:schemeClr val="tx2"/>
                </a:solidFill>
                <a:latin typeface="Times New Roman" panose="02020603050405020304" pitchFamily="18" charset="0"/>
                <a:cs typeface="Times New Roman" panose="02020603050405020304" pitchFamily="18" charset="0"/>
              </a:rPr>
              <a:t>3. Smanjiti broj kreveta (smanjuju se svi paušali)</a:t>
            </a:r>
          </a:p>
          <a:p>
            <a:r>
              <a:rPr lang="hr-HR" sz="2400" dirty="0">
                <a:solidFill>
                  <a:schemeClr val="tx2"/>
                </a:solidFill>
                <a:latin typeface="Times New Roman" panose="02020603050405020304" pitchFamily="18" charset="0"/>
                <a:cs typeface="Times New Roman" panose="02020603050405020304" pitchFamily="18" charset="0"/>
              </a:rPr>
              <a:t>4. Iznajmiti dio kapaciteta dugoročno, npr. digitalnim nomadima (najmanje na 10 mjeseci) (ne plaćamo porez na nekretnine, značajan dio fiksnih i varijabilnih troškova prebacujemo na najmoprimca, priznaje nam se 30% odbitka od porezne osnovice, niži porez... 12%)</a:t>
            </a:r>
          </a:p>
        </p:txBody>
      </p:sp>
    </p:spTree>
    <p:extLst>
      <p:ext uri="{BB962C8B-B14F-4D97-AF65-F5344CB8AC3E}">
        <p14:creationId xmlns:p14="http://schemas.microsoft.com/office/powerpoint/2010/main" val="1286095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9070706-D37C-041D-5BE6-AC99690BA776}"/>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Ugovor o najmu stana</a:t>
            </a:r>
          </a:p>
        </p:txBody>
      </p:sp>
      <p:sp>
        <p:nvSpPr>
          <p:cNvPr id="3" name="Content Placeholder 2">
            <a:extLst>
              <a:ext uri="{FF2B5EF4-FFF2-40B4-BE49-F238E27FC236}">
                <a16:creationId xmlns:a16="http://schemas.microsoft.com/office/drawing/2014/main" id="{D2ADBB2B-18D1-0248-715F-445F1A8D07D4}"/>
              </a:ext>
            </a:extLst>
          </p:cNvPr>
          <p:cNvSpPr>
            <a:spLocks noGrp="1"/>
          </p:cNvSpPr>
          <p:nvPr>
            <p:ph idx="1"/>
          </p:nvPr>
        </p:nvSpPr>
        <p:spPr>
          <a:xfrm>
            <a:off x="6172200" y="804672"/>
            <a:ext cx="5221224" cy="5230368"/>
          </a:xfrm>
        </p:spPr>
        <p:txBody>
          <a:bodyPr anchor="ctr">
            <a:normAutofit lnSpcReduction="10000"/>
          </a:bodyPr>
          <a:lstStyle/>
          <a:p>
            <a:r>
              <a:rPr lang="hr-HR" sz="1300" b="1" dirty="0">
                <a:solidFill>
                  <a:schemeClr val="tx2"/>
                </a:solidFill>
                <a:effectLst/>
                <a:highlight>
                  <a:srgbClr val="FFFF00"/>
                </a:highlight>
                <a:latin typeface="Times New Roman" panose="02020603050405020304" pitchFamily="18" charset="0"/>
                <a:ea typeface="Times New Roman" panose="02020603050405020304" pitchFamily="18" charset="0"/>
              </a:rPr>
              <a:t>(ime i prezime/naziv pravne osobe, adresa prebivališta/sjedišta, OIB)</a:t>
            </a:r>
            <a:r>
              <a:rPr lang="hr-HR" sz="1300" b="1" dirty="0">
                <a:solidFill>
                  <a:schemeClr val="tx2"/>
                </a:solidFill>
                <a:effectLst/>
                <a:latin typeface="Times New Roman" panose="02020603050405020304" pitchFamily="18" charset="0"/>
                <a:ea typeface="Times New Roman" panose="02020603050405020304" pitchFamily="18" charset="0"/>
              </a:rPr>
              <a:t>: (Najmodavac</a:t>
            </a:r>
            <a:r>
              <a:rPr lang="hr-HR" sz="1300" dirty="0">
                <a:solidFill>
                  <a:schemeClr val="tx2"/>
                </a:solidFill>
                <a:effectLst/>
                <a:latin typeface="Times New Roman" panose="02020603050405020304" pitchFamily="18" charset="0"/>
                <a:ea typeface="Times New Roman" panose="02020603050405020304" pitchFamily="18" charset="0"/>
              </a:rPr>
              <a:t>)</a:t>
            </a:r>
          </a:p>
          <a:p>
            <a:r>
              <a:rPr lang="hr-HR" sz="1300" dirty="0">
                <a:solidFill>
                  <a:schemeClr val="tx2"/>
                </a:solidFill>
                <a:effectLst/>
                <a:latin typeface="Times New Roman" panose="02020603050405020304" pitchFamily="18" charset="0"/>
                <a:ea typeface="Times New Roman" panose="02020603050405020304" pitchFamily="18" charset="0"/>
              </a:rPr>
              <a:t>i</a:t>
            </a:r>
          </a:p>
          <a:p>
            <a:r>
              <a:rPr lang="hr-HR" sz="1300" b="1" dirty="0">
                <a:solidFill>
                  <a:schemeClr val="tx2"/>
                </a:solidFill>
                <a:effectLst/>
                <a:highlight>
                  <a:srgbClr val="FFFF00"/>
                </a:highlight>
                <a:latin typeface="Times New Roman" panose="02020603050405020304" pitchFamily="18" charset="0"/>
                <a:ea typeface="Times New Roman" panose="02020603050405020304" pitchFamily="18" charset="0"/>
              </a:rPr>
              <a:t>(ime i prezime, adresa prebivališta OIB)</a:t>
            </a:r>
            <a:r>
              <a:rPr lang="hr-HR" sz="1300" b="1" dirty="0">
                <a:solidFill>
                  <a:schemeClr val="tx2"/>
                </a:solidFill>
                <a:effectLst/>
                <a:latin typeface="Times New Roman" panose="02020603050405020304" pitchFamily="18" charset="0"/>
                <a:ea typeface="Times New Roman" panose="02020603050405020304" pitchFamily="18" charset="0"/>
              </a:rPr>
              <a:t>: (Najmoprimac) – OBVEZNO NAVESTI</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dirty="0">
                <a:solidFill>
                  <a:schemeClr val="tx2"/>
                </a:solidFill>
                <a:effectLst/>
                <a:latin typeface="Times New Roman" panose="02020603050405020304" pitchFamily="18" charset="0"/>
                <a:ea typeface="Times New Roman" panose="02020603050405020304" pitchFamily="18" charset="0"/>
              </a:rPr>
              <a:t>sklapaju</a:t>
            </a:r>
          </a:p>
          <a:p>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UGOVOR O NAJMU STANA</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Članak 1. (prvi) - Predmet Ugovora – OBVEZAN ČLANAK</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pPr marL="742950" lvl="1" indent="-285750">
              <a:buFont typeface="+mj-lt"/>
              <a:buAutoNum type="arabicParenBoth"/>
              <a:tabLst>
                <a:tab pos="457200" algn="l"/>
              </a:tabLst>
            </a:pPr>
            <a:r>
              <a:rPr lang="hr-HR" sz="1300" b="1" dirty="0">
                <a:solidFill>
                  <a:schemeClr val="tx2"/>
                </a:solidFill>
                <a:effectLst/>
                <a:latin typeface="Times New Roman" panose="02020603050405020304" pitchFamily="18" charset="0"/>
                <a:ea typeface="Times New Roman" panose="02020603050405020304" pitchFamily="18" charset="0"/>
              </a:rPr>
              <a:t>Najmodavac predaje, a Najmoprimac prima u najam Stan </a:t>
            </a:r>
            <a:r>
              <a:rPr lang="hr-HR" sz="1300" b="1" dirty="0">
                <a:solidFill>
                  <a:schemeClr val="tx2"/>
                </a:solidFill>
                <a:effectLst/>
                <a:highlight>
                  <a:srgbClr val="FFFF00"/>
                </a:highlight>
                <a:latin typeface="Times New Roman" panose="02020603050405020304" pitchFamily="18" charset="0"/>
                <a:ea typeface="Times New Roman" panose="02020603050405020304" pitchFamily="18" charset="0"/>
              </a:rPr>
              <a:t>(navesti opis stana sukladno podacima iz zemljišnih knjiga)</a:t>
            </a:r>
            <a:r>
              <a:rPr lang="hr-HR" sz="1300" b="1" dirty="0">
                <a:solidFill>
                  <a:schemeClr val="tx2"/>
                </a:solidFill>
                <a:effectLst/>
                <a:latin typeface="Times New Roman" panose="02020603050405020304" pitchFamily="18" charset="0"/>
                <a:ea typeface="Times New Roman" panose="02020603050405020304" pitchFamily="18" charset="0"/>
              </a:rPr>
              <a:t> (u daljnjem tekstu: </a:t>
            </a:r>
            <a:r>
              <a:rPr lang="hr-HR" sz="1300" b="1" i="1" dirty="0">
                <a:solidFill>
                  <a:schemeClr val="tx2"/>
                </a:solidFill>
                <a:effectLst/>
                <a:latin typeface="Times New Roman" panose="02020603050405020304" pitchFamily="18" charset="0"/>
                <a:ea typeface="Times New Roman" panose="02020603050405020304" pitchFamily="18" charset="0"/>
              </a:rPr>
              <a:t>Stan</a:t>
            </a:r>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pPr marL="742950" lvl="1" indent="-285750">
              <a:buFont typeface="+mj-lt"/>
              <a:buAutoNum type="arabicParenBoth"/>
            </a:pPr>
            <a:r>
              <a:rPr lang="hr-HR" sz="1300" dirty="0">
                <a:solidFill>
                  <a:schemeClr val="tx2"/>
                </a:solidFill>
                <a:effectLst/>
                <a:latin typeface="Times New Roman" panose="02020603050405020304" pitchFamily="18" charset="0"/>
                <a:ea typeface="Times New Roman" panose="02020603050405020304" pitchFamily="18" charset="0"/>
              </a:rPr>
              <a:t>Najmoprimac je ovlašten osim stana koristiti i ostale zajedničke prostorije, dijelove i uređaje zgrade u kojoj se nalazi Stan.</a:t>
            </a:r>
            <a:r>
              <a:rPr lang="hr-HR" sz="1300" b="1" dirty="0">
                <a:solidFill>
                  <a:schemeClr val="tx2"/>
                </a:solidFill>
                <a:effectLst/>
                <a:latin typeface="Times New Roman" panose="02020603050405020304" pitchFamily="18" charset="0"/>
                <a:ea typeface="Times New Roman" panose="02020603050405020304" pitchFamily="18" charset="0"/>
              </a:rPr>
              <a:t> </a:t>
            </a:r>
          </a:p>
          <a:p>
            <a:pPr marL="742950" lvl="1" indent="-285750">
              <a:buFont typeface="+mj-lt"/>
              <a:buAutoNum type="arabicParenBoth"/>
            </a:pPr>
            <a:r>
              <a:rPr lang="hr-HR" sz="1300" dirty="0">
                <a:solidFill>
                  <a:schemeClr val="tx2"/>
                </a:solidFill>
                <a:effectLst/>
                <a:latin typeface="Times New Roman" panose="02020603050405020304" pitchFamily="18" charset="0"/>
                <a:ea typeface="Times New Roman" panose="02020603050405020304" pitchFamily="18" charset="0"/>
              </a:rPr>
              <a:t>...</a:t>
            </a:r>
          </a:p>
          <a:p>
            <a:endParaRPr lang="hr-HR" sz="1300" dirty="0">
              <a:solidFill>
                <a:schemeClr val="tx2"/>
              </a:solidFill>
            </a:endParaRPr>
          </a:p>
        </p:txBody>
      </p:sp>
    </p:spTree>
    <p:extLst>
      <p:ext uri="{BB962C8B-B14F-4D97-AF65-F5344CB8AC3E}">
        <p14:creationId xmlns:p14="http://schemas.microsoft.com/office/powerpoint/2010/main" val="3674446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D0763CB-569B-7EED-7BEC-157114B5C0FA}"/>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Ostali podstanari i podnajam</a:t>
            </a:r>
          </a:p>
        </p:txBody>
      </p:sp>
      <p:sp>
        <p:nvSpPr>
          <p:cNvPr id="3" name="Content Placeholder 2">
            <a:extLst>
              <a:ext uri="{FF2B5EF4-FFF2-40B4-BE49-F238E27FC236}">
                <a16:creationId xmlns:a16="http://schemas.microsoft.com/office/drawing/2014/main" id="{ECFD0007-030B-39F7-98C0-11D33241AE8F}"/>
              </a:ext>
            </a:extLst>
          </p:cNvPr>
          <p:cNvSpPr>
            <a:spLocks noGrp="1"/>
          </p:cNvSpPr>
          <p:nvPr>
            <p:ph idx="1"/>
          </p:nvPr>
        </p:nvSpPr>
        <p:spPr>
          <a:xfrm>
            <a:off x="5833724" y="363793"/>
            <a:ext cx="5964986" cy="6239661"/>
          </a:xfrm>
        </p:spPr>
        <p:txBody>
          <a:bodyPr anchor="ctr">
            <a:normAutofit/>
          </a:bodyPr>
          <a:lstStyle/>
          <a:p>
            <a:pPr marL="742950" lvl="1" indent="-285750">
              <a:buFont typeface="+mj-lt"/>
              <a:buAutoNum type="arabicParenBoth"/>
            </a:pPr>
            <a:r>
              <a:rPr lang="hr-HR" sz="2000" dirty="0">
                <a:solidFill>
                  <a:schemeClr val="tx2"/>
                </a:solidFill>
                <a:effectLst/>
                <a:latin typeface="Times New Roman" panose="02020603050405020304" pitchFamily="18" charset="0"/>
                <a:ea typeface="Times New Roman" panose="02020603050405020304" pitchFamily="18" charset="0"/>
              </a:rPr>
              <a:t>Ugovorne strane suglasne su da će, osim Najmoprimca, u Stanu stanovati i sljedeći članovi njegove obitelji</a:t>
            </a:r>
            <a:r>
              <a:rPr lang="hr-HR" sz="2000" dirty="0">
                <a:solidFill>
                  <a:schemeClr val="tx2"/>
                </a:solidFill>
                <a:effectLst/>
                <a:highlight>
                  <a:srgbClr val="FFFF00"/>
                </a:highlight>
                <a:latin typeface="Times New Roman" panose="02020603050405020304" pitchFamily="18" charset="0"/>
                <a:ea typeface="Times New Roman" panose="02020603050405020304" pitchFamily="18" charset="0"/>
              </a:rPr>
              <a:t>:(navesti članove obiteljskog kućanstva koji će stanovati u stanu: ime i prezime, prebivalište, OIB.)</a:t>
            </a:r>
            <a:endParaRPr lang="hr-HR" sz="2000" dirty="0">
              <a:solidFill>
                <a:schemeClr val="tx2"/>
              </a:solidFill>
              <a:effectLst/>
              <a:latin typeface="Times New Roman" panose="02020603050405020304" pitchFamily="18" charset="0"/>
              <a:ea typeface="Times New Roman" panose="02020603050405020304" pitchFamily="18" charset="0"/>
            </a:endParaRPr>
          </a:p>
          <a:p>
            <a:pPr marL="742950" lvl="1" indent="-285750">
              <a:buFont typeface="+mj-lt"/>
              <a:buAutoNum type="arabicParenBoth"/>
            </a:pPr>
            <a:r>
              <a:rPr lang="hr-HR" sz="2000" dirty="0">
                <a:solidFill>
                  <a:schemeClr val="tx2"/>
                </a:solidFill>
                <a:effectLst/>
                <a:latin typeface="Times New Roman" panose="02020603050405020304" pitchFamily="18" charset="0"/>
                <a:ea typeface="Times New Roman" panose="02020603050405020304" pitchFamily="18" charset="0"/>
              </a:rPr>
              <a:t>U slučaju promjene podataka o članovima obiteljskog kućanstva, Najmoprimac je dužan Najmodavca izvijestiti o činjenici promjene u roku od 30 (slovima: trideset ) dana od dana promjene.</a:t>
            </a:r>
            <a:r>
              <a:rPr lang="hr-HR" sz="2000" b="1" dirty="0">
                <a:solidFill>
                  <a:schemeClr val="tx2"/>
                </a:solidFill>
                <a:effectLst/>
                <a:latin typeface="Times New Roman" panose="02020603050405020304" pitchFamily="18" charset="0"/>
                <a:ea typeface="Times New Roman" panose="02020603050405020304" pitchFamily="18" charset="0"/>
              </a:rPr>
              <a:t> </a:t>
            </a:r>
            <a:endParaRPr lang="hr-HR" sz="2000" dirty="0">
              <a:solidFill>
                <a:schemeClr val="tx2"/>
              </a:solidFill>
              <a:effectLst/>
              <a:latin typeface="Times New Roman" panose="02020603050405020304" pitchFamily="18" charset="0"/>
              <a:ea typeface="Times New Roman" panose="02020603050405020304" pitchFamily="18" charset="0"/>
            </a:endParaRPr>
          </a:p>
          <a:p>
            <a:pPr marL="449580"/>
            <a:r>
              <a:rPr lang="hr-HR" sz="2000" b="1" dirty="0">
                <a:solidFill>
                  <a:schemeClr val="tx2"/>
                </a:solidFill>
                <a:effectLst/>
                <a:latin typeface="Times New Roman" panose="02020603050405020304" pitchFamily="18" charset="0"/>
                <a:ea typeface="Times New Roman" panose="02020603050405020304" pitchFamily="18" charset="0"/>
              </a:rPr>
              <a:t> </a:t>
            </a:r>
            <a:r>
              <a:rPr lang="hr-HR" sz="2000" dirty="0">
                <a:solidFill>
                  <a:schemeClr val="tx2"/>
                </a:solidFill>
                <a:highlight>
                  <a:srgbClr val="FFFF00"/>
                </a:highlight>
                <a:latin typeface="Times New Roman" panose="02020603050405020304" pitchFamily="18" charset="0"/>
                <a:ea typeface="Times New Roman" panose="02020603050405020304" pitchFamily="18" charset="0"/>
              </a:rPr>
              <a:t>Najmoprimac može sklapati ugovore o podnajmu ako je tako ugovoreno s najmodavcem. Ti ugovori imaju isti status kao i osnovni ugovor o najmu a porezni obveznik je najmoprimac koji daje dio stana u podnajam.</a:t>
            </a:r>
            <a:endParaRPr lang="hr-HR" sz="2000" dirty="0">
              <a:solidFill>
                <a:schemeClr val="tx2"/>
              </a:solidFill>
              <a:effectLst/>
              <a:highlight>
                <a:srgbClr val="FFFF00"/>
              </a:highlight>
              <a:latin typeface="Times New Roman" panose="02020603050405020304" pitchFamily="18" charset="0"/>
              <a:ea typeface="Times New Roman" panose="02020603050405020304" pitchFamily="18" charset="0"/>
            </a:endParaRPr>
          </a:p>
          <a:p>
            <a:endParaRPr lang="hr-HR" sz="1800" dirty="0">
              <a:solidFill>
                <a:schemeClr val="tx2"/>
              </a:solidFill>
            </a:endParaRPr>
          </a:p>
        </p:txBody>
      </p:sp>
    </p:spTree>
    <p:extLst>
      <p:ext uri="{BB962C8B-B14F-4D97-AF65-F5344CB8AC3E}">
        <p14:creationId xmlns:p14="http://schemas.microsoft.com/office/powerpoint/2010/main" val="1132948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DF385-53A5-BC9E-EAE4-98CC2DF16D92}"/>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Prijava ugovora o najmu Poreznoj</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7AC69C1-D2B3-5DDF-5668-4FA5B1044DFA}"/>
              </a:ext>
            </a:extLst>
          </p:cNvPr>
          <p:cNvSpPr>
            <a:spLocks noGrp="1"/>
          </p:cNvSpPr>
          <p:nvPr>
            <p:ph idx="1"/>
          </p:nvPr>
        </p:nvSpPr>
        <p:spPr>
          <a:xfrm>
            <a:off x="4447308" y="591344"/>
            <a:ext cx="6906491" cy="5585619"/>
          </a:xfrm>
        </p:spPr>
        <p:txBody>
          <a:bodyPr anchor="ctr">
            <a:normAutofit/>
          </a:bodyPr>
          <a:lstStyle/>
          <a:p>
            <a:r>
              <a:rPr lang="hr-HR" sz="2000" b="0" i="0">
                <a:effectLst/>
                <a:latin typeface="Times New Roman" panose="02020603050405020304" pitchFamily="18" charset="0"/>
                <a:cs typeface="Times New Roman" panose="02020603050405020304" pitchFamily="18" charset="0"/>
              </a:rPr>
              <a:t>Porezni obveznik obvezan je ispravu o nastanku ili promjeni činjenica vezanih za ostvarivanje najamnine i zakupnine nekretnina i pokretnina dostaviti ispostavi Porezne uprave nadležnoj prema svome prebivalištu ili uobičajenom boravištu, u </a:t>
            </a:r>
            <a:r>
              <a:rPr lang="hr-HR" sz="2000" b="0" i="0">
                <a:effectLst/>
                <a:highlight>
                  <a:srgbClr val="FFFF00"/>
                </a:highlight>
                <a:latin typeface="Times New Roman" panose="02020603050405020304" pitchFamily="18" charset="0"/>
                <a:cs typeface="Times New Roman" panose="02020603050405020304" pitchFamily="18" charset="0"/>
              </a:rPr>
              <a:t>roku od osam dana od dana nastanka ili promjena činjenica bitnih za oporezivanje (bez ovjeravanja potpisa)</a:t>
            </a:r>
            <a:r>
              <a:rPr lang="hr-HR" sz="2000" b="0" i="0">
                <a:effectLst/>
                <a:latin typeface="Times New Roman" panose="02020603050405020304" pitchFamily="18" charset="0"/>
                <a:cs typeface="Times New Roman" panose="02020603050405020304" pitchFamily="18" charset="0"/>
              </a:rPr>
              <a:t>.</a:t>
            </a:r>
          </a:p>
          <a:p>
            <a:r>
              <a:rPr lang="hr-HR" sz="2000" b="0" i="0">
                <a:effectLst/>
                <a:latin typeface="Times New Roman" panose="02020603050405020304" pitchFamily="18" charset="0"/>
                <a:cs typeface="Times New Roman" panose="02020603050405020304" pitchFamily="18" charset="0"/>
              </a:rPr>
              <a:t>Iznimno, ako je javni bilježnik na ispravi o nastanku ili promjeni činjenica vezanih za ostvarivanje najamnine i zakupnine nekretnina i pokretnina ovjerio potpis poreznog obveznika ili je takvu ispravu potvrdio (solemnizirao) odnosno sastavio u obliku javnobilježničkog akta, javni bilježnik dužan je bez odgode, a najkasnije u roku od 30 dana od dana obavljene službene radnje jedan primjerak te isprave dostaviti elektroničkim putem ispostavi Porezne uprave nadležnoj prema prebivalištu ili uobičajenom boravištu poreznog obveznika koji ostvaruje dohodak od imovine, u kojem slučaju sam porezni obveznik nema obvezu podnošenja isprave.</a:t>
            </a:r>
          </a:p>
          <a:p>
            <a:endParaRPr lang="hr-HR" sz="2000"/>
          </a:p>
        </p:txBody>
      </p:sp>
    </p:spTree>
    <p:extLst>
      <p:ext uri="{BB962C8B-B14F-4D97-AF65-F5344CB8AC3E}">
        <p14:creationId xmlns:p14="http://schemas.microsoft.com/office/powerpoint/2010/main" val="3811560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C9D857-3FED-E5F6-4E6A-C2F8FD792BC9}"/>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Porez na najam stana i visina najamnine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5900906-BBA9-78C8-3840-6CAE1D9210AC}"/>
              </a:ext>
            </a:extLst>
          </p:cNvPr>
          <p:cNvSpPr>
            <a:spLocks noGrp="1"/>
          </p:cNvSpPr>
          <p:nvPr>
            <p:ph idx="1"/>
          </p:nvPr>
        </p:nvSpPr>
        <p:spPr>
          <a:xfrm>
            <a:off x="4447308" y="591344"/>
            <a:ext cx="6906491" cy="5585619"/>
          </a:xfrm>
        </p:spPr>
        <p:txBody>
          <a:bodyPr anchor="ctr">
            <a:normAutofit/>
          </a:bodyPr>
          <a:lstStyle/>
          <a:p>
            <a:r>
              <a:rPr lang="pl-PL" b="0" i="0" dirty="0">
                <a:effectLst/>
                <a:latin typeface="Times New Roman" panose="02020603050405020304" pitchFamily="18" charset="0"/>
                <a:cs typeface="Times New Roman" panose="02020603050405020304" pitchFamily="18" charset="0"/>
              </a:rPr>
              <a:t>Porez na dohodak od imovine plaća se na svotu najamnine umanjene za 30% izdataka po stopi od 12%.</a:t>
            </a:r>
          </a:p>
          <a:p>
            <a:r>
              <a:rPr lang="pl-PL" dirty="0">
                <a:latin typeface="Times New Roman" panose="02020603050405020304" pitchFamily="18" charset="0"/>
                <a:cs typeface="Times New Roman" panose="02020603050405020304" pitchFamily="18" charset="0"/>
              </a:rPr>
              <a:t>Najamnina se slobodno ugovara</a:t>
            </a:r>
          </a:p>
          <a:p>
            <a:r>
              <a:rPr lang="pl-PL" b="0" i="0" dirty="0">
                <a:effectLst/>
                <a:latin typeface="Times New Roman" panose="02020603050405020304" pitchFamily="18" charset="0"/>
                <a:cs typeface="Times New Roman" panose="02020603050405020304" pitchFamily="18" charset="0"/>
              </a:rPr>
              <a:t>Tržišne cijene se prate od strane agencija za nekretnine i objavlju putem raznih web stranica i blogova kao što je na primjer</a:t>
            </a:r>
          </a:p>
          <a:p>
            <a:r>
              <a:rPr lang="pl-PL" b="0" i="0" dirty="0">
                <a:effectLst/>
                <a:latin typeface="Times New Roman" panose="02020603050405020304" pitchFamily="18" charset="0"/>
                <a:cs typeface="Times New Roman" panose="02020603050405020304" pitchFamily="18" charset="0"/>
                <a:hlinkClick r:id="rId2"/>
              </a:rPr>
              <a:t>https://stanarica.hr/gdje-je-najisplativije-iznajmiti-stan-detaljna-analiza-cijena-najma-u-zagrebu-splitu-i-rijeci/</a:t>
            </a:r>
            <a:r>
              <a:rPr lang="pl-PL" b="0" i="0" dirty="0">
                <a:effectLst/>
                <a:latin typeface="Times New Roman" panose="02020603050405020304" pitchFamily="18" charset="0"/>
                <a:cs typeface="Times New Roman" panose="02020603050405020304" pitchFamily="18" charset="0"/>
              </a:rPr>
              <a:t> </a:t>
            </a:r>
          </a:p>
          <a:p>
            <a:endParaRPr lang="hr-H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8574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F10E29-CEE3-E1AD-B7EF-584B92251616}"/>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Prijava boravišta kod najma stana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5B51B59-3733-CB1D-3A6F-16028B2996AC}"/>
              </a:ext>
            </a:extLst>
          </p:cNvPr>
          <p:cNvSpPr>
            <a:spLocks noGrp="1"/>
          </p:cNvSpPr>
          <p:nvPr>
            <p:ph idx="1"/>
          </p:nvPr>
        </p:nvSpPr>
        <p:spPr>
          <a:xfrm>
            <a:off x="4447308" y="591344"/>
            <a:ext cx="6906491" cy="5585619"/>
          </a:xfrm>
        </p:spPr>
        <p:txBody>
          <a:bodyPr anchor="ctr">
            <a:normAutofit/>
          </a:bodyPr>
          <a:lstStyle/>
          <a:p>
            <a:r>
              <a:rPr lang="hr-HR" sz="2400">
                <a:latin typeface="Times New Roman" panose="02020603050405020304" pitchFamily="18" charset="0"/>
                <a:cs typeface="Times New Roman" panose="02020603050405020304" pitchFamily="18" charset="0"/>
              </a:rPr>
              <a:t>Boravište izvan mjesta prebivališta se mora prijaviti MUPu ako traje više od tri mjeseca (i ako se evidentira takav boravak)</a:t>
            </a:r>
          </a:p>
          <a:p>
            <a:r>
              <a:rPr lang="hr-HR" sz="2400">
                <a:latin typeface="Times New Roman" panose="02020603050405020304" pitchFamily="18" charset="0"/>
                <a:cs typeface="Times New Roman" panose="02020603050405020304" pitchFamily="18" charset="0"/>
              </a:rPr>
              <a:t>Dugoročni najam se smatra na najmanje 10 mjeseci</a:t>
            </a:r>
          </a:p>
          <a:p>
            <a:r>
              <a:rPr lang="hr-HR" sz="2400">
                <a:latin typeface="Times New Roman" panose="02020603050405020304" pitchFamily="18" charset="0"/>
                <a:cs typeface="Times New Roman" panose="02020603050405020304" pitchFamily="18" charset="0"/>
              </a:rPr>
              <a:t>Najam stana ne znači da je najmoprimac cijelo vrijeme na toj adresi. On može dolaziti i odlaziti iz stana za cijelo vrijeme trajanja ugovora.</a:t>
            </a:r>
          </a:p>
          <a:p>
            <a:r>
              <a:rPr lang="hr-HR" sz="2400">
                <a:latin typeface="Times New Roman" panose="02020603050405020304" pitchFamily="18" charset="0"/>
                <a:cs typeface="Times New Roman" panose="02020603050405020304" pitchFamily="18" charset="0"/>
              </a:rPr>
              <a:t>Prema Zakonu o najmu stana, ugovor o najmu stana se može raskinuti tek nakon 30 dana od potpisivanja po određenim okolnostima !</a:t>
            </a:r>
          </a:p>
          <a:p>
            <a:r>
              <a:rPr lang="hr-HR" sz="2400">
                <a:latin typeface="Times New Roman" panose="02020603050405020304" pitchFamily="18" charset="0"/>
                <a:cs typeface="Times New Roman" panose="02020603050405020304" pitchFamily="18" charset="0"/>
              </a:rPr>
              <a:t>Da bi se izbjeglo porez na nekretnine, ugovor se ne smije raskinuti prije isteka od 10 mjeseci. Također iz istog razloga taje se ugovor mora poslati Poreznoj i plaćati porez prema rješenju svih 10 mjeseci.</a:t>
            </a:r>
          </a:p>
        </p:txBody>
      </p:sp>
    </p:spTree>
    <p:extLst>
      <p:ext uri="{BB962C8B-B14F-4D97-AF65-F5344CB8AC3E}">
        <p14:creationId xmlns:p14="http://schemas.microsoft.com/office/powerpoint/2010/main" val="1900873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48744E-5BB1-4F63-90B2-48162B6DC475}"/>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Sloboda kretanja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4CC9AB1-F768-9F89-4821-BB0676E59BC1}"/>
              </a:ext>
            </a:extLst>
          </p:cNvPr>
          <p:cNvSpPr>
            <a:spLocks noGrp="1"/>
          </p:cNvSpPr>
          <p:nvPr>
            <p:ph idx="1"/>
          </p:nvPr>
        </p:nvSpPr>
        <p:spPr>
          <a:xfrm>
            <a:off x="4447308" y="591344"/>
            <a:ext cx="6906491" cy="5585619"/>
          </a:xfrm>
        </p:spPr>
        <p:txBody>
          <a:bodyPr anchor="ctr">
            <a:normAutofit/>
          </a:bodyPr>
          <a:lstStyle/>
          <a:p>
            <a:r>
              <a:rPr lang="hr-HR" sz="2000" b="0" i="0">
                <a:effectLst/>
                <a:latin typeface="Times New Roman" panose="02020603050405020304" pitchFamily="18" charset="0"/>
                <a:cs typeface="Times New Roman" panose="02020603050405020304" pitchFamily="18" charset="0"/>
              </a:rPr>
              <a:t>Na razini EU postoji opća zabrana propisivanja nacionalnih mjera u državama članicama koje bi spriječile ili na bilo koji način ograničile izvršavanje prava na slobodno kretanje osoba. Dakle, </a:t>
            </a:r>
            <a:r>
              <a:rPr lang="hr-HR" sz="2000" b="0" i="0" u="sng">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člankom 18. stavkom 1. Ugovora o funkcioniranju Europska Unije</a:t>
            </a:r>
            <a:r>
              <a:rPr lang="hr-HR" sz="2000" b="0" i="0">
                <a:effectLst/>
                <a:latin typeface="Times New Roman" panose="02020603050405020304" pitchFamily="18" charset="0"/>
                <a:cs typeface="Times New Roman" panose="02020603050405020304" pitchFamily="18" charset="0"/>
              </a:rPr>
              <a:t> (u nastavku: UFEU) zabranjen je bilo kakav oblik diskriminacije na temelju nacionalnosti.</a:t>
            </a:r>
          </a:p>
          <a:p>
            <a:r>
              <a:rPr lang="hr-HR" sz="2000" b="0" i="0">
                <a:effectLst/>
                <a:latin typeface="Times New Roman" panose="02020603050405020304" pitchFamily="18" charset="0"/>
                <a:cs typeface="Times New Roman" panose="02020603050405020304" pitchFamily="18" charset="0"/>
              </a:rPr>
              <a:t>1. boravak u državi članici do tri mjeseca ako osoba ima valjanu osobnu iskaznicu ili putovnicu; isto se odnosi i na članove njihovih obitelji,</a:t>
            </a:r>
          </a:p>
          <a:p>
            <a:r>
              <a:rPr lang="hr-HR" sz="2000" b="0" i="0">
                <a:effectLst/>
                <a:latin typeface="Times New Roman" panose="02020603050405020304" pitchFamily="18" charset="0"/>
                <a:cs typeface="Times New Roman" panose="02020603050405020304" pitchFamily="18" charset="0"/>
              </a:rPr>
              <a:t>2. boravak u državi članici od tri mjeseca do pet godina odnosi se na radnike i samozaposlene osobe koji su građani EU te time stječu pravo boravka u navedenom razdoblju na teritoriju bilo koje druge države članice; isto se odnosi i na članove njihovih obitelji,</a:t>
            </a:r>
          </a:p>
          <a:p>
            <a:r>
              <a:rPr lang="hr-HR" sz="2000" b="0" i="0">
                <a:effectLst/>
                <a:latin typeface="Times New Roman" panose="02020603050405020304" pitchFamily="18" charset="0"/>
                <a:cs typeface="Times New Roman" panose="02020603050405020304" pitchFamily="18" charset="0"/>
              </a:rPr>
              <a:t>3. pravo trajnog boravka u državi članici stječu osobe koje kontinuirano borave na teritoriju druge države članice najmanje pet godina; isto se odnosi i na članove njihovih obitelji.</a:t>
            </a:r>
          </a:p>
          <a:p>
            <a:endParaRPr lang="hr-HR" sz="2000"/>
          </a:p>
        </p:txBody>
      </p:sp>
    </p:spTree>
    <p:extLst>
      <p:ext uri="{BB962C8B-B14F-4D97-AF65-F5344CB8AC3E}">
        <p14:creationId xmlns:p14="http://schemas.microsoft.com/office/powerpoint/2010/main" val="2187681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oad with mountains in the background&#10;&#10;Description automatically generated">
            <a:extLst>
              <a:ext uri="{FF2B5EF4-FFF2-40B4-BE49-F238E27FC236}">
                <a16:creationId xmlns:a16="http://schemas.microsoft.com/office/drawing/2014/main" id="{5C312784-59D8-91D8-3C56-7BE087656555}"/>
              </a:ext>
            </a:extLst>
          </p:cNvPr>
          <p:cNvPicPr>
            <a:picLocks noChangeAspect="1"/>
          </p:cNvPicPr>
          <p:nvPr/>
        </p:nvPicPr>
        <p:blipFill>
          <a:blip r:embed="rId2">
            <a:extLst>
              <a:ext uri="{28A0092B-C50C-407E-A947-70E740481C1C}">
                <a14:useLocalDpi xmlns:a14="http://schemas.microsoft.com/office/drawing/2010/main" val="0"/>
              </a:ext>
            </a:extLst>
          </a:blip>
          <a:srcRect t="17804" r="1" b="8595"/>
          <a:stretch/>
        </p:blipFill>
        <p:spPr>
          <a:xfrm>
            <a:off x="196850" y="173518"/>
            <a:ext cx="11798300" cy="6512763"/>
          </a:xfrm>
          <a:prstGeom prst="rect">
            <a:avLst/>
          </a:prstGeom>
        </p:spPr>
      </p:pic>
    </p:spTree>
    <p:extLst>
      <p:ext uri="{BB962C8B-B14F-4D97-AF65-F5344CB8AC3E}">
        <p14:creationId xmlns:p14="http://schemas.microsoft.com/office/powerpoint/2010/main" val="3487179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433DD-B374-9BEC-125C-DB5C6C5BA213}"/>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EU građani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FBE719E-777F-EF68-CC4C-9884C83BE9D4}"/>
              </a:ext>
            </a:extLst>
          </p:cNvPr>
          <p:cNvSpPr>
            <a:spLocks noGrp="1"/>
          </p:cNvSpPr>
          <p:nvPr>
            <p:ph idx="1"/>
          </p:nvPr>
        </p:nvSpPr>
        <p:spPr>
          <a:xfrm>
            <a:off x="4447308" y="591344"/>
            <a:ext cx="6906491" cy="5585619"/>
          </a:xfrm>
        </p:spPr>
        <p:txBody>
          <a:bodyPr anchor="ctr">
            <a:normAutofit/>
          </a:bodyPr>
          <a:lstStyle/>
          <a:p>
            <a:r>
              <a:rPr lang="hr-HR" b="0" i="0" u="sng">
                <a:effectLst/>
                <a:latin typeface="Lucida Grande"/>
              </a:rPr>
              <a:t>Za državljane europskog gospodarskog prostora i članove njihovih obitelji</a:t>
            </a:r>
            <a:endParaRPr lang="hr-HR" b="0" i="0">
              <a:effectLst/>
              <a:latin typeface="Lucida Grande"/>
            </a:endParaRPr>
          </a:p>
          <a:p>
            <a:r>
              <a:rPr lang="hr-HR" b="0" i="0">
                <a:effectLst/>
                <a:latin typeface="Lucida Grande"/>
              </a:rPr>
              <a:t> </a:t>
            </a:r>
          </a:p>
          <a:p>
            <a:r>
              <a:rPr lang="hr-HR" b="0" i="0">
                <a:effectLst/>
                <a:latin typeface="Lucida Grande"/>
              </a:rPr>
              <a:t>Sukladno Uputi MUP-a, državljani europskog gospodarkog prostora i članovi njihovih obitelji dužni su sami izvršiti prijavu boravišta ako boravak traje duže od tri mjeseca.</a:t>
            </a:r>
          </a:p>
          <a:p>
            <a:br>
              <a:rPr lang="hr-HR" dirty="0"/>
            </a:br>
            <a:r>
              <a:rPr lang="hr-HR" dirty="0"/>
              <a:t>Dužina boravka se ne kontrolira osim ako nije evidentirana putem e visitora</a:t>
            </a:r>
          </a:p>
        </p:txBody>
      </p:sp>
    </p:spTree>
    <p:extLst>
      <p:ext uri="{BB962C8B-B14F-4D97-AF65-F5344CB8AC3E}">
        <p14:creationId xmlns:p14="http://schemas.microsoft.com/office/powerpoint/2010/main" val="28604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0B534-158B-E6F6-F081-D0EB1390548F}"/>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EU i EGP građani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42C0621-D04D-A740-4300-BF54AECBA667}"/>
              </a:ext>
            </a:extLst>
          </p:cNvPr>
          <p:cNvSpPr>
            <a:spLocks noGrp="1"/>
          </p:cNvSpPr>
          <p:nvPr>
            <p:ph idx="1"/>
          </p:nvPr>
        </p:nvSpPr>
        <p:spPr>
          <a:xfrm>
            <a:off x="4447308" y="591344"/>
            <a:ext cx="6906491" cy="5585619"/>
          </a:xfrm>
        </p:spPr>
        <p:txBody>
          <a:bodyPr anchor="ctr">
            <a:normAutofit/>
          </a:bodyPr>
          <a:lstStyle/>
          <a:p>
            <a:r>
              <a:rPr lang="hr-HR" sz="1500" b="1" i="0" u="sng">
                <a:effectLst/>
                <a:latin typeface="Lucida Grande"/>
              </a:rPr>
              <a:t>DRŽAVLJANI DRŽAVA ČLANICA EGP-a I ČLANOVI NJIHOVIH OBITELJI</a:t>
            </a:r>
            <a:br>
              <a:rPr lang="hr-HR" sz="1500"/>
            </a:br>
            <a:r>
              <a:rPr lang="hr-HR" sz="1500" b="0" i="0">
                <a:effectLst/>
                <a:latin typeface="Lucida Grande"/>
              </a:rPr>
              <a:t>Zakonom o državljanima država članica Europskog gospodarskog prostora i članovima njihovih obitelji propisuju se uvjeti ulaska, kretanja, boravka i rada državljana država članica EGP i članova njihovih obitelji.</a:t>
            </a:r>
            <a:br>
              <a:rPr lang="hr-HR" sz="1500"/>
            </a:br>
            <a:r>
              <a:rPr lang="hr-HR" sz="1500" b="0" i="0">
                <a:effectLst/>
                <a:latin typeface="Lucida Grande"/>
              </a:rPr>
              <a:t>Navedene odredbe odnose se i na državljane Švicarske Konfederacije.</a:t>
            </a:r>
            <a:br>
              <a:rPr lang="hr-HR" sz="1500"/>
            </a:br>
            <a:r>
              <a:rPr lang="hr-HR" sz="1500" b="1" i="0" u="sng">
                <a:effectLst/>
                <a:latin typeface="Lucida Grande"/>
              </a:rPr>
              <a:t>Kratkotrajni boravak</a:t>
            </a:r>
            <a:br>
              <a:rPr lang="hr-HR" sz="1500"/>
            </a:br>
            <a:r>
              <a:rPr lang="hr-HR" sz="1500" b="0" i="0">
                <a:effectLst/>
                <a:highlight>
                  <a:srgbClr val="FFFF00"/>
                </a:highlight>
                <a:latin typeface="Lucida Grande"/>
              </a:rPr>
              <a:t>Državljanin države članice EGP-a ima pravo boraviti u Republici Hrvatskoj do tri mjeseca od dana ulaska u Republiku Hrvatsku, ako posjeduje valjanu putnu ispravu ili osobnu iskaznicu, dok nije neprimjeren teret sustavu socijalne skrbi.</a:t>
            </a:r>
            <a:br>
              <a:rPr lang="hr-HR" sz="1500">
                <a:highlight>
                  <a:srgbClr val="FFFF00"/>
                </a:highlight>
              </a:rPr>
            </a:br>
            <a:r>
              <a:rPr lang="hr-HR" sz="1500" b="0" i="0">
                <a:effectLst/>
                <a:highlight>
                  <a:srgbClr val="FFFF00"/>
                </a:highlight>
                <a:latin typeface="Lucida Grande"/>
              </a:rPr>
              <a:t>Državljanin države članice EGP-a nije dužan prijaviti kratkotrajni boravak policijskoj upravi odnosno policijskoj postaji.</a:t>
            </a:r>
            <a:br>
              <a:rPr lang="hr-HR" sz="1500">
                <a:highlight>
                  <a:srgbClr val="FFFF00"/>
                </a:highlight>
              </a:rPr>
            </a:br>
            <a:r>
              <a:rPr lang="hr-HR" sz="1500" b="0" i="0">
                <a:effectLst/>
                <a:latin typeface="Lucida Grande"/>
              </a:rPr>
              <a:t>Član obitelji koji nije državljanin države članice EGP-a, a koji je u pratnji ili se pridružuje državljaninu države članice EGP-a ima pravo boraviti na području Republike Hrvatske do tri mjeseca od dana ulaska u Republiku Hrvatsku, ako ima valjanu putnu ispravu, dok nije neprimjeren teret sustavu socijalne skrbi te nije dužan prijaviti kratkotrajni boravak policijskoj upravi odnosno policijskoj postaji.</a:t>
            </a:r>
            <a:br>
              <a:rPr lang="hr-HR" sz="1500"/>
            </a:br>
            <a:r>
              <a:rPr lang="hr-HR" sz="1500" b="0" i="0">
                <a:effectLst/>
                <a:latin typeface="Lucida Grande"/>
              </a:rPr>
              <a:t>Član obitelji koji nije državljanin države članice EGP-a, a koji nije u pratnji ili se ne pridružuje državljaninu države članice EGP-a, dužan je prijaviti adresu smještaja sukladno odredbama Zakona o strancima.</a:t>
            </a:r>
            <a:endParaRPr lang="hr-HR" sz="1500"/>
          </a:p>
        </p:txBody>
      </p:sp>
    </p:spTree>
    <p:extLst>
      <p:ext uri="{BB962C8B-B14F-4D97-AF65-F5344CB8AC3E}">
        <p14:creationId xmlns:p14="http://schemas.microsoft.com/office/powerpoint/2010/main" val="3615216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7285B9-DC28-2D4E-787B-04D70F1C78A4}"/>
              </a:ext>
            </a:extLst>
          </p:cNvPr>
          <p:cNvSpPr>
            <a:spLocks noGrp="1"/>
          </p:cNvSpPr>
          <p:nvPr>
            <p:ph type="title"/>
          </p:nvPr>
        </p:nvSpPr>
        <p:spPr>
          <a:xfrm>
            <a:off x="686834" y="591344"/>
            <a:ext cx="3200400" cy="5585619"/>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Status kuće za odmor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733BD3-0F0F-26E1-2FC4-AE670455AA92}"/>
              </a:ext>
            </a:extLst>
          </p:cNvPr>
          <p:cNvSpPr>
            <a:spLocks noGrp="1"/>
          </p:cNvSpPr>
          <p:nvPr>
            <p:ph idx="1"/>
          </p:nvPr>
        </p:nvSpPr>
        <p:spPr>
          <a:xfrm>
            <a:off x="4447308" y="591344"/>
            <a:ext cx="6906491" cy="5585619"/>
          </a:xfrm>
        </p:spPr>
        <p:txBody>
          <a:bodyPr anchor="ctr">
            <a:normAutofit/>
          </a:bodyPr>
          <a:lstStyle/>
          <a:p>
            <a:r>
              <a:rPr lang="hr-HR" sz="2400" b="1" i="0">
                <a:effectLst/>
                <a:latin typeface="Roboto Condensed" panose="02000000000000000000" pitchFamily="2" charset="0"/>
              </a:rPr>
              <a:t>Kućom za odmor</a:t>
            </a:r>
            <a:r>
              <a:rPr lang="hr-HR" sz="2400" b="0" i="0">
                <a:effectLst/>
                <a:latin typeface="Roboto Condensed" panose="02000000000000000000" pitchFamily="2" charset="0"/>
              </a:rPr>
              <a:t> se, u smislu Zakona o lokalnim porezima, smatra </a:t>
            </a:r>
            <a:r>
              <a:rPr lang="hr-HR" sz="2400" b="1" i="0">
                <a:effectLst/>
                <a:latin typeface="Roboto Condensed" panose="02000000000000000000" pitchFamily="2" charset="0"/>
              </a:rPr>
              <a:t>svaka zgrada ili dio zgrade ili stan koji se koriste povremeno ili sezonski</a:t>
            </a:r>
            <a:r>
              <a:rPr lang="hr-HR" sz="2400" b="0" i="0">
                <a:effectLst/>
                <a:latin typeface="Roboto Condensed" panose="02000000000000000000" pitchFamily="2" charset="0"/>
              </a:rPr>
              <a:t> (izuzev gospodarstvenih zgrada koje služe za smještaj poljoprivrednih strojeva, oruđa i drugog pribora). Ako jedinica lokalne samouprave odluči uvesti porez na kuće za odmor, tada odlukom svog predstavničkog tijela propisuje iznos poreza po četvornom metru korisne površine kuće za odmor, u granicama propisanima Zakonom o lokalnim porezima - ovisno o mjestu, starosti, stanju infrastrukture te drugim okolnostima bitnim za korištenje kuće za odmor. Odlukom se utvrđuje i nadležno porezno tijelo za utvrđivanje i naplatu poreza (tijelo jedinice lokalne uprave ili Porezna uprava).</a:t>
            </a:r>
            <a:endParaRPr lang="hr-HR" sz="2400"/>
          </a:p>
        </p:txBody>
      </p:sp>
    </p:spTree>
    <p:extLst>
      <p:ext uri="{BB962C8B-B14F-4D97-AF65-F5344CB8AC3E}">
        <p14:creationId xmlns:p14="http://schemas.microsoft.com/office/powerpoint/2010/main" val="4221378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4454F4-E54C-A96A-5B46-BDED0DC1B5DC}"/>
              </a:ext>
            </a:extLst>
          </p:cNvPr>
          <p:cNvSpPr>
            <a:spLocks noGrp="1"/>
          </p:cNvSpPr>
          <p:nvPr>
            <p:ph type="title"/>
          </p:nvPr>
        </p:nvSpPr>
        <p:spPr>
          <a:xfrm>
            <a:off x="686834" y="591344"/>
            <a:ext cx="3200400" cy="5585619"/>
          </a:xfrm>
        </p:spPr>
        <p:txBody>
          <a:bodyPr>
            <a:normAutofit/>
          </a:bodyPr>
          <a:lstStyle/>
          <a:p>
            <a:r>
              <a:rPr lang="hr-HR" b="0" u="none" strike="noStrike">
                <a:solidFill>
                  <a:srgbClr val="FFFFFF"/>
                </a:solidFill>
                <a:effectLst/>
                <a:latin typeface="Times New Roman" panose="02020603050405020304" pitchFamily="18" charset="0"/>
                <a:cs typeface="Times New Roman" panose="02020603050405020304" pitchFamily="18" charset="0"/>
              </a:rPr>
              <a:t>Osobe koje borave u kući, apartmanu ili stanu za odmor</a:t>
            </a:r>
            <a:br>
              <a:rPr lang="hr-HR" b="0" i="1" u="none" strike="noStrike">
                <a:solidFill>
                  <a:srgbClr val="FFFFFF"/>
                </a:solidFill>
                <a:effectLst/>
                <a:latin typeface="Times New Roman" panose="02020603050405020304" pitchFamily="18" charset="0"/>
                <a:cs typeface="Times New Roman" panose="02020603050405020304" pitchFamily="18" charset="0"/>
              </a:rPr>
            </a:br>
            <a:endParaRPr lang="hr-HR">
              <a:solidFill>
                <a:srgbClr val="FFFFFF"/>
              </a:solidFill>
              <a:latin typeface="Times New Roman" panose="02020603050405020304" pitchFamily="18" charset="0"/>
              <a:cs typeface="Times New Roman" panose="02020603050405020304" pitchFamily="18"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96F1E29-8E97-C81E-84FA-E294A798A68A}"/>
              </a:ext>
            </a:extLst>
          </p:cNvPr>
          <p:cNvSpPr>
            <a:spLocks noGrp="1"/>
          </p:cNvSpPr>
          <p:nvPr>
            <p:ph idx="1"/>
          </p:nvPr>
        </p:nvSpPr>
        <p:spPr>
          <a:xfrm>
            <a:off x="4447308" y="591344"/>
            <a:ext cx="6906491" cy="5585619"/>
          </a:xfrm>
        </p:spPr>
        <p:txBody>
          <a:bodyPr anchor="ctr">
            <a:normAutofit/>
          </a:bodyPr>
          <a:lstStyle/>
          <a:p>
            <a:pPr marL="0" indent="0" fontAlgn="base">
              <a:buNone/>
            </a:pPr>
            <a:endParaRPr lang="hr-HR" sz="1500" b="0" i="1" u="none" strike="noStrike">
              <a:effectLst/>
              <a:latin typeface="Minion Pro Cond"/>
            </a:endParaRPr>
          </a:p>
          <a:p>
            <a:pPr fontAlgn="base"/>
            <a:r>
              <a:rPr lang="hr-HR" sz="1500" b="0" i="0" u="none" strike="noStrike">
                <a:effectLst/>
                <a:latin typeface="Minion Pro Cond"/>
              </a:rPr>
              <a:t>Članak 13.</a:t>
            </a:r>
          </a:p>
          <a:p>
            <a:pPr fontAlgn="base"/>
            <a:r>
              <a:rPr lang="hr-HR" sz="1500" b="0" i="0" u="none" strike="noStrike">
                <a:effectLst/>
                <a:latin typeface="Minion Pro Cond"/>
              </a:rPr>
              <a:t>(1) Vlasnici kuće, apartmana ili stana za odmor i </a:t>
            </a:r>
            <a:r>
              <a:rPr lang="hr-HR" sz="1500" b="0" i="0" u="none" strike="noStrike">
                <a:effectLst/>
                <a:highlight>
                  <a:srgbClr val="FFFF00"/>
                </a:highlight>
                <a:latin typeface="Minion Pro Cond"/>
              </a:rPr>
              <a:t>sve osobe koje noće u toj kući, apartmanu ili stanu turističku pristojbu plaćaju po svakom ostvarenom noćenju.</a:t>
            </a:r>
          </a:p>
          <a:p>
            <a:pPr fontAlgn="base"/>
            <a:r>
              <a:rPr lang="hr-HR" sz="1500" b="0" i="0" u="none" strike="noStrike">
                <a:effectLst/>
                <a:latin typeface="Minion Pro Cond"/>
              </a:rPr>
              <a:t>(2) </a:t>
            </a:r>
            <a:r>
              <a:rPr lang="hr-HR" sz="1500" b="0" i="0" u="none" strike="noStrike">
                <a:effectLst/>
                <a:highlight>
                  <a:srgbClr val="FFFF00"/>
                </a:highlight>
                <a:latin typeface="Minion Pro Cond"/>
              </a:rPr>
              <a:t>Vlasnik iz stavka 1. ovoga članka i članovi njegove uže obitelji plaćaju turističku pristojbu umanjenu za 70 %.</a:t>
            </a:r>
          </a:p>
          <a:p>
            <a:pPr fontAlgn="base"/>
            <a:r>
              <a:rPr lang="hr-HR" sz="1500" b="0" i="0" u="none" strike="noStrike">
                <a:effectLst/>
                <a:latin typeface="Minion Pro Cond"/>
              </a:rPr>
              <a:t>(3) Osobe iz stavka 1. ovoga članka turističku pristojbu plaćaju kada u kući, apartmanu ili stanu za odmor u općini ili gradu izvan mjesta prebivališta borave u razdoblju od </a:t>
            </a:r>
            <a:r>
              <a:rPr lang="hr-HR" sz="1500" b="0" i="0" u="none" strike="noStrike">
                <a:effectLst/>
                <a:highlight>
                  <a:srgbClr val="FFFF00"/>
                </a:highlight>
                <a:latin typeface="Minion Pro Cond"/>
              </a:rPr>
              <a:t>15. lipnja do 15. rujna.</a:t>
            </a:r>
          </a:p>
          <a:p>
            <a:pPr fontAlgn="base"/>
            <a:r>
              <a:rPr lang="hr-HR" sz="1500" b="0" i="0" u="none" strike="noStrike">
                <a:effectLst/>
                <a:latin typeface="Minion Pro Cond"/>
              </a:rPr>
              <a:t>(4) Iznimno od odredbe stavka 1. ovoga članka, vlasnik kuće, apartmana ili stana za odmor može, za sebe i članove uže obitelji, turističku pristojbu platiti u godišnjem paušalnom iznosu.</a:t>
            </a:r>
          </a:p>
          <a:p>
            <a:pPr fontAlgn="base"/>
            <a:r>
              <a:rPr lang="hr-HR" sz="1500" b="0" i="0" u="none" strike="noStrike">
                <a:effectLst/>
                <a:latin typeface="Minion Pro Cond"/>
              </a:rPr>
              <a:t>(5) Kućom, apartmanom ili stanom za odmor, u smislu ovoga Zakona, smatra se svaka zgrada, apartman ili stan koji se koristi povremeno ili sezonski, a koji nije smještajni objekt iz članka 9. stavka 2. ovoga Zakona.</a:t>
            </a:r>
          </a:p>
          <a:p>
            <a:pPr fontAlgn="base"/>
            <a:r>
              <a:rPr lang="hr-HR" sz="1500" b="0" i="0" u="none" strike="noStrike">
                <a:effectLst/>
                <a:latin typeface="Minion Pro Cond"/>
              </a:rPr>
              <a:t>(6) Odredbe stavaka 2. i 4. ovoga članka, osim na hrvatske državljane, primjenjuju se i na državljane druge države ugovornice Ugovora o Europskom gospodarskom prostoru i Švicarske Konfederacije.</a:t>
            </a:r>
          </a:p>
          <a:p>
            <a:endParaRPr lang="hr-HR" sz="1500"/>
          </a:p>
        </p:txBody>
      </p:sp>
    </p:spTree>
    <p:extLst>
      <p:ext uri="{BB962C8B-B14F-4D97-AF65-F5344CB8AC3E}">
        <p14:creationId xmlns:p14="http://schemas.microsoft.com/office/powerpoint/2010/main" val="2901971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E8B5AF-BADE-6300-EAE8-2056923B2A55}"/>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Prijenos upravljačkih prava – dugoročni najam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36FD108-6A41-A98B-9DF7-EB5D52A9E866}"/>
              </a:ext>
            </a:extLst>
          </p:cNvPr>
          <p:cNvSpPr>
            <a:spLocks noGrp="1"/>
          </p:cNvSpPr>
          <p:nvPr>
            <p:ph idx="1"/>
          </p:nvPr>
        </p:nvSpPr>
        <p:spPr>
          <a:xfrm>
            <a:off x="4447308" y="591344"/>
            <a:ext cx="6906491" cy="5585619"/>
          </a:xfrm>
        </p:spPr>
        <p:txBody>
          <a:bodyPr anchor="ctr">
            <a:normAutofit/>
          </a:bodyPr>
          <a:lstStyle/>
          <a:p>
            <a:r>
              <a:rPr lang="hr-HR" b="0" i="0" dirty="0">
                <a:effectLst/>
                <a:latin typeface="Times New Roman" panose="02020603050405020304" pitchFamily="18" charset="0"/>
                <a:cs typeface="Times New Roman" panose="02020603050405020304" pitchFamily="18" charset="0"/>
              </a:rPr>
              <a:t>„Smatra se da se </a:t>
            </a:r>
            <a:r>
              <a:rPr lang="hr-HR" b="0" i="0" dirty="0">
                <a:effectLst/>
                <a:highlight>
                  <a:srgbClr val="FFFF00"/>
                </a:highlight>
                <a:latin typeface="Times New Roman" panose="02020603050405020304" pitchFamily="18" charset="0"/>
                <a:cs typeface="Times New Roman" panose="02020603050405020304" pitchFamily="18" charset="0"/>
              </a:rPr>
              <a:t>radi o vlastitim uslugama </a:t>
            </a:r>
            <a:r>
              <a:rPr lang="hr-HR" b="0" i="0" dirty="0">
                <a:effectLst/>
                <a:latin typeface="Times New Roman" panose="02020603050405020304" pitchFamily="18" charset="0"/>
                <a:cs typeface="Times New Roman" panose="02020603050405020304" pitchFamily="18" charset="0"/>
              </a:rPr>
              <a:t>i u slučaju ako npr. putnička agencija obavlja prijevoz putnika autobusom koji je uzela u dugotrajni najam ili leasing, ili </a:t>
            </a:r>
            <a:r>
              <a:rPr lang="hr-HR" b="0" i="0" dirty="0">
                <a:effectLst/>
                <a:highlight>
                  <a:srgbClr val="FFFF00"/>
                </a:highlight>
                <a:latin typeface="Times New Roman" panose="02020603050405020304" pitchFamily="18" charset="0"/>
                <a:cs typeface="Times New Roman" panose="02020603050405020304" pitchFamily="18" charset="0"/>
              </a:rPr>
              <a:t>ako je npr. putnička agencija uzela u najam  smještajne kapacitete u  hotelima i sl..”</a:t>
            </a:r>
          </a:p>
          <a:p>
            <a:r>
              <a:rPr lang="hr-HR" dirty="0">
                <a:latin typeface="Times New Roman" panose="02020603050405020304" pitchFamily="18" charset="0"/>
                <a:cs typeface="Times New Roman" panose="02020603050405020304" pitchFamily="18" charset="0"/>
              </a:rPr>
              <a:t>Turistička agencija može uzeti u dugoročni najam kuće, stanove, kategorizirati ih i s njima raditi u svoje ime i za svoj račun.</a:t>
            </a:r>
          </a:p>
          <a:p>
            <a:r>
              <a:rPr lang="hr-HR" dirty="0">
                <a:latin typeface="Times New Roman" panose="02020603050405020304" pitchFamily="18" charset="0"/>
                <a:cs typeface="Times New Roman" panose="02020603050405020304" pitchFamily="18" charset="0"/>
              </a:rPr>
              <a:t>Može se i na takav način registrirati kao „Integralni hotel”, ili jednostavno ugostitelj obrt ili trgovačko društvo koje iznajmljuje apartmane ili kuće za odmor.</a:t>
            </a:r>
          </a:p>
        </p:txBody>
      </p:sp>
    </p:spTree>
    <p:extLst>
      <p:ext uri="{BB962C8B-B14F-4D97-AF65-F5344CB8AC3E}">
        <p14:creationId xmlns:p14="http://schemas.microsoft.com/office/powerpoint/2010/main" val="3767681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A17BD7-D2D0-8E48-55BB-2ED33B33BF86}"/>
              </a:ext>
            </a:extLst>
          </p:cNvPr>
          <p:cNvSpPr>
            <a:spLocks noGrp="1"/>
          </p:cNvSpPr>
          <p:nvPr>
            <p:ph type="title"/>
          </p:nvPr>
        </p:nvSpPr>
        <p:spPr>
          <a:xfrm>
            <a:off x="686834" y="591344"/>
            <a:ext cx="3200400" cy="5585619"/>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Zakon o turizmu</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B10B400-1AEC-1125-EB88-786AF711B1D4}"/>
              </a:ext>
            </a:extLst>
          </p:cNvPr>
          <p:cNvSpPr>
            <a:spLocks noGrp="1"/>
          </p:cNvSpPr>
          <p:nvPr>
            <p:ph idx="1"/>
          </p:nvPr>
        </p:nvSpPr>
        <p:spPr>
          <a:xfrm>
            <a:off x="4447308" y="591344"/>
            <a:ext cx="6906491" cy="5585619"/>
          </a:xfrm>
        </p:spPr>
        <p:txBody>
          <a:bodyPr anchor="ctr">
            <a:normAutofit/>
          </a:bodyPr>
          <a:lstStyle/>
          <a:p>
            <a:pPr fontAlgn="base"/>
            <a:r>
              <a:rPr lang="hr-HR" sz="1500" b="0" i="1" u="none" strike="noStrike">
                <a:effectLst/>
                <a:latin typeface="Minion Pro Cond"/>
              </a:rPr>
              <a:t>Izračun prihvatnog kapaciteta</a:t>
            </a:r>
          </a:p>
          <a:p>
            <a:pPr fontAlgn="base"/>
            <a:r>
              <a:rPr lang="hr-HR" sz="1500" b="0" i="0" u="none" strike="noStrike">
                <a:effectLst/>
                <a:latin typeface="Minion Pro Cond"/>
              </a:rPr>
              <a:t>Članak 18.</a:t>
            </a:r>
          </a:p>
          <a:p>
            <a:pPr fontAlgn="base"/>
            <a:r>
              <a:rPr lang="hr-HR" sz="1500" b="0" i="0" u="none" strike="noStrike">
                <a:effectLst/>
                <a:latin typeface="Minion Pro Cond"/>
              </a:rPr>
              <a:t>(1) Izračun prihvatnog kapaciteta destinacije izrađuju turističke zajednice na razini destinacije.</a:t>
            </a:r>
          </a:p>
          <a:p>
            <a:pPr fontAlgn="base"/>
            <a:r>
              <a:rPr lang="hr-HR" sz="1500" b="0" i="0" u="none" strike="noStrike">
                <a:effectLst/>
                <a:latin typeface="Minion Pro Cond"/>
              </a:rPr>
              <a:t>(2) </a:t>
            </a:r>
            <a:r>
              <a:rPr lang="hr-HR" sz="1500" b="0" i="0" u="none" strike="noStrike">
                <a:effectLst/>
                <a:highlight>
                  <a:srgbClr val="FFFF00"/>
                </a:highlight>
                <a:latin typeface="Minion Pro Cond"/>
              </a:rPr>
              <a:t>Prihvatni kapacitet destinacije, u smislu ovoga Zakona, broj je turista koji mogu posjetiti turističku destinaciju u isto vrijeme, ne uzrokujući pritom neprihvatljive poremećaje fizičke, gospodarske i sociokulturne okoline te smanjenje u zadovoljstvu posjetitelja, izrađen prema propisanoj metodologiji izračuna</a:t>
            </a:r>
            <a:r>
              <a:rPr lang="hr-HR" sz="1500" b="0" i="0" u="none" strike="noStrike">
                <a:effectLst/>
                <a:latin typeface="Minion Pro Cond"/>
              </a:rPr>
              <a:t>. (nema „vikendaša”).</a:t>
            </a:r>
          </a:p>
          <a:p>
            <a:pPr fontAlgn="base"/>
            <a:r>
              <a:rPr lang="hr-HR" sz="1500" b="0" i="0" u="none" strike="noStrike">
                <a:effectLst/>
                <a:latin typeface="Minion Pro Cond"/>
              </a:rPr>
              <a:t>(3) Izračun iz stavka 1. ovoga članka mora izrađivati turistička zajednica koja je djelomično ili u cijelosti osnovana na području jedinice lokalne samouprave koja je prema indeksu turističke razvijenosti razvrstana u </a:t>
            </a:r>
            <a:r>
              <a:rPr lang="hr-HR" sz="1500" b="0" i="0" u="none" strike="noStrike">
                <a:effectLst/>
                <a:highlight>
                  <a:srgbClr val="FFFF00"/>
                </a:highlight>
                <a:latin typeface="Minion Pro Cond"/>
              </a:rPr>
              <a:t>kategoriju I i II.</a:t>
            </a:r>
          </a:p>
          <a:p>
            <a:pPr fontAlgn="base"/>
            <a:r>
              <a:rPr lang="hr-HR" sz="1500" b="0" i="0" u="none" strike="noStrike">
                <a:effectLst/>
                <a:latin typeface="Minion Pro Cond"/>
              </a:rPr>
              <a:t>(4) Ako izračun prihvatnog kapaciteta izrađuje više turističkih zajednica, potrebno je sporazumom definirati obuhvat područja za koje se izrađuje izračun prihvatnih kapaciteta.</a:t>
            </a:r>
          </a:p>
          <a:p>
            <a:pPr fontAlgn="base"/>
            <a:r>
              <a:rPr lang="hr-HR" sz="1500" b="0" i="0" u="none" strike="noStrike">
                <a:effectLst/>
                <a:latin typeface="Minion Pro Cond"/>
              </a:rPr>
              <a:t>(5) Izračun prihvatnih kapaciteta destinacije predstavlja stručnu podlogu pri prostornom planiranju jedinice lokalne i područne (regionalne) samouprave za koju se izrađuje.</a:t>
            </a:r>
          </a:p>
          <a:p>
            <a:pPr fontAlgn="base"/>
            <a:r>
              <a:rPr lang="hr-HR" sz="1500" b="0" i="0" u="none" strike="noStrike">
                <a:effectLst/>
                <a:latin typeface="Minion Pro Cond"/>
              </a:rPr>
              <a:t>(6) Metodologiju izračuna prihvatnog kapaciteta donosi ministar pravilnikom.</a:t>
            </a:r>
          </a:p>
          <a:p>
            <a:endParaRPr lang="hr-HR" sz="1500"/>
          </a:p>
        </p:txBody>
      </p:sp>
    </p:spTree>
    <p:extLst>
      <p:ext uri="{BB962C8B-B14F-4D97-AF65-F5344CB8AC3E}">
        <p14:creationId xmlns:p14="http://schemas.microsoft.com/office/powerpoint/2010/main" val="1464074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0348D-F3A3-8D87-BE5E-3335C4872085}"/>
              </a:ext>
            </a:extLst>
          </p:cNvPr>
          <p:cNvSpPr>
            <a:spLocks noGrp="1"/>
          </p:cNvSpPr>
          <p:nvPr>
            <p:ph type="title"/>
          </p:nvPr>
        </p:nvSpPr>
        <p:spPr>
          <a:xfrm>
            <a:off x="686834" y="591344"/>
            <a:ext cx="3200400" cy="5585619"/>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Plan upravljanja destinacijom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98FF0C-CC73-E221-CBBB-CC06387EDB7D}"/>
              </a:ext>
            </a:extLst>
          </p:cNvPr>
          <p:cNvSpPr>
            <a:spLocks noGrp="1"/>
          </p:cNvSpPr>
          <p:nvPr>
            <p:ph idx="1"/>
          </p:nvPr>
        </p:nvSpPr>
        <p:spPr>
          <a:xfrm>
            <a:off x="4447308" y="591344"/>
            <a:ext cx="6906491" cy="5585619"/>
          </a:xfrm>
        </p:spPr>
        <p:txBody>
          <a:bodyPr anchor="ctr">
            <a:normAutofit/>
          </a:bodyPr>
          <a:lstStyle/>
          <a:p>
            <a:r>
              <a:rPr lang="hr-HR" sz="1800" b="0" i="0">
                <a:effectLst/>
                <a:latin typeface="Open Sans" panose="020B0606030504020204" pitchFamily="34" charset="0"/>
              </a:rPr>
              <a:t>(1) Plan upravljanja destinacijom je planski dokument za razvoj održive destinacije.</a:t>
            </a:r>
          </a:p>
          <a:p>
            <a:r>
              <a:rPr lang="hr-HR" sz="1800" b="0" i="0">
                <a:effectLst/>
                <a:latin typeface="Open Sans" panose="020B0606030504020204" pitchFamily="34" charset="0"/>
              </a:rPr>
              <a:t>(2) Plan upravljanja destinacijom izrađuje turistička zajednica za područje jedne ili više lokalnih ili regionalnih turističkih zajednica te Turistička zajednica Grada Zagreba.</a:t>
            </a:r>
          </a:p>
          <a:p>
            <a:r>
              <a:rPr lang="hr-HR" sz="1800" b="0" i="0">
                <a:effectLst/>
                <a:latin typeface="Open Sans" panose="020B0606030504020204" pitchFamily="34" charset="0"/>
              </a:rPr>
              <a:t>(3) Kada se plan upravljanja destinacijom izrađuje za područje jedne ili više turističkih zajednica, o međusobnim pravima i obvezama svih uključenih turističkih zajednica, kao i o području obuhvata izrade sklapa se sporazum.</a:t>
            </a:r>
          </a:p>
          <a:p>
            <a:r>
              <a:rPr lang="hr-HR" sz="1800" b="0" i="0">
                <a:effectLst/>
                <a:latin typeface="Open Sans" panose="020B0606030504020204" pitchFamily="34" charset="0"/>
              </a:rPr>
              <a:t>(4) Plan upravljanja destinacijom izrađuje se za razdoblje od četiri godine.</a:t>
            </a:r>
          </a:p>
          <a:p>
            <a:r>
              <a:rPr lang="hr-HR" sz="1800" b="0" i="0">
                <a:effectLst/>
                <a:latin typeface="Open Sans" panose="020B0606030504020204" pitchFamily="34" charset="0"/>
              </a:rPr>
              <a:t>(5) </a:t>
            </a:r>
            <a:r>
              <a:rPr lang="hr-HR" sz="1800" b="0" i="0">
                <a:effectLst/>
                <a:highlight>
                  <a:srgbClr val="FFFF00"/>
                </a:highlight>
                <a:latin typeface="Open Sans" panose="020B0606030504020204" pitchFamily="34" charset="0"/>
              </a:rPr>
              <a:t>U izradu plana upravljanja destinacijom turistička zajednica dužna je uključiti jedinicu lokalne i područne (regionalne) samouprave, javne ustanove i trgovačka društva u vlasništvu jedinice lokalne i područne (regionalne) samouprave i Republike Hrvatske, udruge koje izravno sudjeluju u kreiranju destinacijskog lanca vrijednosti u turizmu, nadležna tijela za prostorno planiranje, zdravstvo i kulturu, </a:t>
            </a:r>
            <a:r>
              <a:rPr lang="hr-HR" sz="1800" b="0" i="0" u="sng">
                <a:effectLst/>
                <a:highlight>
                  <a:srgbClr val="FFFF00"/>
                </a:highlight>
                <a:latin typeface="Open Sans" panose="020B0606030504020204" pitchFamily="34" charset="0"/>
              </a:rPr>
              <a:t>kao i druge dionike važne za planiranje razvoja turizma u destinaciji. (Udruga iznajmljivača npr)</a:t>
            </a:r>
          </a:p>
          <a:p>
            <a:endParaRPr lang="hr-HR" sz="1800"/>
          </a:p>
        </p:txBody>
      </p:sp>
    </p:spTree>
    <p:extLst>
      <p:ext uri="{BB962C8B-B14F-4D97-AF65-F5344CB8AC3E}">
        <p14:creationId xmlns:p14="http://schemas.microsoft.com/office/powerpoint/2010/main" val="1140322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E4ACCA-06B7-BC17-43AA-4204D974C0EC}"/>
              </a:ext>
            </a:extLst>
          </p:cNvPr>
          <p:cNvSpPr>
            <a:spLocks noGrp="1"/>
          </p:cNvSpPr>
          <p:nvPr>
            <p:ph type="title"/>
          </p:nvPr>
        </p:nvSpPr>
        <p:spPr>
          <a:xfrm>
            <a:off x="686834" y="591344"/>
            <a:ext cx="3200400" cy="5585619"/>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Plan upravljanja destinacijom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98FA8A-6B7F-BB01-F3EC-1963BFEAFDDC}"/>
              </a:ext>
            </a:extLst>
          </p:cNvPr>
          <p:cNvSpPr>
            <a:spLocks noGrp="1"/>
          </p:cNvSpPr>
          <p:nvPr>
            <p:ph idx="1"/>
          </p:nvPr>
        </p:nvSpPr>
        <p:spPr>
          <a:xfrm>
            <a:off x="4447308" y="591344"/>
            <a:ext cx="6906491" cy="5585619"/>
          </a:xfrm>
        </p:spPr>
        <p:txBody>
          <a:bodyPr anchor="ctr">
            <a:normAutofit/>
          </a:bodyPr>
          <a:lstStyle/>
          <a:p>
            <a:pPr fontAlgn="base"/>
            <a:r>
              <a:rPr lang="hr-HR" sz="2000" b="0" i="0" u="none" strike="noStrike">
                <a:effectLst/>
                <a:latin typeface="Minion Pro Cond"/>
              </a:rPr>
              <a:t>(6) Plan upravljanja destinacijom određuje smjer razvoja destinacije u skladu s aktima strateškog planiranja, prostornim planovima, planom upravljanja kulturnim dobrima i drugim važećim planovima i propisima, a sadrži:</a:t>
            </a:r>
          </a:p>
          <a:p>
            <a:pPr fontAlgn="base"/>
            <a:r>
              <a:rPr lang="hr-HR" sz="2000" b="0" i="0" u="none" strike="noStrike">
                <a:effectLst/>
                <a:latin typeface="Minion Pro Cond"/>
              </a:rPr>
              <a:t>– analizu stanja</a:t>
            </a:r>
          </a:p>
          <a:p>
            <a:pPr fontAlgn="base"/>
            <a:r>
              <a:rPr lang="hr-HR" sz="2000" b="0" i="0" u="none" strike="noStrike">
                <a:effectLst/>
                <a:latin typeface="Minion Pro Cond"/>
              </a:rPr>
              <a:t>– popis resursne osnove</a:t>
            </a:r>
          </a:p>
          <a:p>
            <a:pPr fontAlgn="base"/>
            <a:r>
              <a:rPr lang="hr-HR" sz="2000" b="0" i="0" u="none" strike="noStrike">
                <a:effectLst/>
                <a:latin typeface="Minion Pro Cond"/>
              </a:rPr>
              <a:t>– pokazatelje održivosti na razini destinacije propisane člankom 14. ovoga Zakona</a:t>
            </a:r>
          </a:p>
          <a:p>
            <a:pPr fontAlgn="base"/>
            <a:r>
              <a:rPr lang="hr-HR" sz="2000" b="0" i="0" u="none" strike="noStrike">
                <a:effectLst/>
                <a:latin typeface="Minion Pro Cond"/>
              </a:rPr>
              <a:t>– razvojni smjer s mjerama i aktivnostima potrebnim za njegovo ostvarenje</a:t>
            </a:r>
          </a:p>
          <a:p>
            <a:pPr fontAlgn="base"/>
            <a:r>
              <a:rPr lang="hr-HR" sz="2000" b="0" i="0" u="none" strike="noStrike">
                <a:effectLst/>
                <a:latin typeface="Minion Pro Cond"/>
              </a:rPr>
              <a:t>– prijedlog smjernica i preporuka za razvoj ili unaprjeđenje destinacije te</a:t>
            </a:r>
          </a:p>
          <a:p>
            <a:pPr fontAlgn="base"/>
            <a:r>
              <a:rPr lang="hr-HR" sz="2000" b="0" i="0" u="none" strike="noStrike">
                <a:effectLst/>
                <a:latin typeface="Minion Pro Cond"/>
              </a:rPr>
              <a:t>– popis projekata koji pridonose provedbi mjera potrebnih za doprinos ostvarenju pokazatelja održivosti na razini destinacije</a:t>
            </a:r>
          </a:p>
          <a:p>
            <a:pPr fontAlgn="base"/>
            <a:r>
              <a:rPr lang="hr-HR" sz="2000" b="0" i="0" u="none" strike="noStrike">
                <a:effectLst/>
                <a:latin typeface="Minion Pro Cond"/>
              </a:rPr>
              <a:t>– </a:t>
            </a:r>
            <a:r>
              <a:rPr lang="hr-HR" sz="2000" b="0" i="0" u="none" strike="noStrike">
                <a:effectLst/>
                <a:highlight>
                  <a:srgbClr val="FFFF00"/>
                </a:highlight>
                <a:latin typeface="Minion Pro Cond"/>
              </a:rPr>
              <a:t>popis projekata od posebnog značaja za razvoj destinacije.</a:t>
            </a:r>
          </a:p>
          <a:p>
            <a:endParaRPr lang="hr-HR" sz="2000"/>
          </a:p>
        </p:txBody>
      </p:sp>
    </p:spTree>
    <p:extLst>
      <p:ext uri="{BB962C8B-B14F-4D97-AF65-F5344CB8AC3E}">
        <p14:creationId xmlns:p14="http://schemas.microsoft.com/office/powerpoint/2010/main" val="745670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588370-A8C3-61F7-7F6D-C966E1E14BF8}"/>
              </a:ext>
            </a:extLst>
          </p:cNvPr>
          <p:cNvSpPr>
            <a:spLocks noGrp="1"/>
          </p:cNvSpPr>
          <p:nvPr>
            <p:ph type="title"/>
          </p:nvPr>
        </p:nvSpPr>
        <p:spPr>
          <a:xfrm>
            <a:off x="686834" y="591344"/>
            <a:ext cx="3200400" cy="5585619"/>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Plan upravljanja destinacijom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7183737-7F29-00E9-C1EF-FA9AE964758A}"/>
              </a:ext>
            </a:extLst>
          </p:cNvPr>
          <p:cNvSpPr>
            <a:spLocks noGrp="1"/>
          </p:cNvSpPr>
          <p:nvPr>
            <p:ph idx="1"/>
          </p:nvPr>
        </p:nvSpPr>
        <p:spPr>
          <a:xfrm>
            <a:off x="4447308" y="591344"/>
            <a:ext cx="6906491" cy="5585619"/>
          </a:xfrm>
        </p:spPr>
        <p:txBody>
          <a:bodyPr anchor="ctr">
            <a:normAutofit/>
          </a:bodyPr>
          <a:lstStyle/>
          <a:p>
            <a:pPr fontAlgn="base"/>
            <a:r>
              <a:rPr lang="hr-HR" sz="2200" b="0" i="0" u="none" strike="noStrike">
                <a:effectLst/>
                <a:latin typeface="Minion Pro Cond"/>
              </a:rPr>
              <a:t>(7) </a:t>
            </a:r>
            <a:r>
              <a:rPr lang="hr-HR" sz="2200" b="0" i="0" u="none" strike="noStrike">
                <a:effectLst/>
                <a:highlight>
                  <a:srgbClr val="FFFF00"/>
                </a:highlight>
                <a:latin typeface="Minion Pro Cond"/>
              </a:rPr>
              <a:t>U postupku donošenja plana upravljanja destinacijom turistička zajednica dužna je provesti javno savjetovanje o prijedlogu izrađenog plana upravljanja destinacijom te na drugi primjeren način </a:t>
            </a:r>
            <a:r>
              <a:rPr lang="hr-HR" sz="2200" b="0" i="0" u="sng" strike="noStrike">
                <a:effectLst/>
                <a:highlight>
                  <a:srgbClr val="FFFF00"/>
                </a:highlight>
                <a:latin typeface="Minion Pro Cond"/>
              </a:rPr>
              <a:t>osigurati sudjelovanje lokalnog stanovništva u postupku donošenja</a:t>
            </a:r>
            <a:r>
              <a:rPr lang="hr-HR" sz="2200" b="0" i="0" u="none" strike="noStrike">
                <a:effectLst/>
                <a:highlight>
                  <a:srgbClr val="FFFF00"/>
                </a:highlight>
                <a:latin typeface="Minion Pro Cond"/>
              </a:rPr>
              <a:t>, sukladno propisu kojim se uređuje pravo na pristup informacijama.</a:t>
            </a:r>
          </a:p>
          <a:p>
            <a:pPr fontAlgn="base"/>
            <a:r>
              <a:rPr lang="hr-HR" sz="2200" b="0" i="0" u="none" strike="noStrike">
                <a:effectLst/>
                <a:latin typeface="Minion Pro Cond"/>
              </a:rPr>
              <a:t>(8) Plan upravljanja destinacijom donosi predstavničko tijelo jedinice lokalne odnosno područne (regionalne) samouprave na prijedlog turističkog vijeća turističke zajednice.</a:t>
            </a:r>
          </a:p>
          <a:p>
            <a:pPr fontAlgn="base"/>
            <a:r>
              <a:rPr lang="hr-HR" sz="2200" b="0" i="0" u="none" strike="noStrike">
                <a:effectLst/>
                <a:latin typeface="Minion Pro Cond"/>
              </a:rPr>
              <a:t>(9) Ako se plan upravljanja destinacijom donosi za područje više jedinica lokalne odnosno područne (regionalne) samouprave, plan upravljanja destinacijom donose predstavnička tijela svih jedinica lokalne odnosno područne (regionalne) samouprave za čije se područje plan donosi.</a:t>
            </a:r>
          </a:p>
          <a:p>
            <a:endParaRPr lang="hr-HR" sz="2200"/>
          </a:p>
        </p:txBody>
      </p:sp>
    </p:spTree>
    <p:extLst>
      <p:ext uri="{BB962C8B-B14F-4D97-AF65-F5344CB8AC3E}">
        <p14:creationId xmlns:p14="http://schemas.microsoft.com/office/powerpoint/2010/main" val="3291203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C59CC-72FF-83A5-F3AA-7C36C1C81F57}"/>
              </a:ext>
            </a:extLst>
          </p:cNvPr>
          <p:cNvSpPr>
            <a:spLocks noGrp="1"/>
          </p:cNvSpPr>
          <p:nvPr>
            <p:ph type="title"/>
          </p:nvPr>
        </p:nvSpPr>
        <p:spPr>
          <a:xfrm>
            <a:off x="686834" y="591344"/>
            <a:ext cx="3200400" cy="5585619"/>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Plan upravljanja destinacijom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290AE17-4A25-455E-755F-FEF9A5A3F197}"/>
              </a:ext>
            </a:extLst>
          </p:cNvPr>
          <p:cNvSpPr>
            <a:spLocks noGrp="1"/>
          </p:cNvSpPr>
          <p:nvPr>
            <p:ph idx="1"/>
          </p:nvPr>
        </p:nvSpPr>
        <p:spPr>
          <a:xfrm>
            <a:off x="4447308" y="591344"/>
            <a:ext cx="6906491" cy="5585619"/>
          </a:xfrm>
        </p:spPr>
        <p:txBody>
          <a:bodyPr anchor="ctr">
            <a:normAutofit/>
          </a:bodyPr>
          <a:lstStyle/>
          <a:p>
            <a:r>
              <a:rPr lang="hr-HR" sz="2600" b="0" i="0">
                <a:effectLst/>
                <a:latin typeface="Open Sans" panose="020B0606030504020204" pitchFamily="34" charset="0"/>
              </a:rPr>
              <a:t>(10) Usvojeni plan upravljanja destinacijom objavljuje se u službenom glasniku jedinice lokalne odnosno područne (regionalne) samouprave i na mrežnim stranicama turističke zajednice.</a:t>
            </a:r>
          </a:p>
          <a:p>
            <a:r>
              <a:rPr lang="hr-HR" sz="2600" b="0" i="0">
                <a:effectLst/>
                <a:latin typeface="Open Sans" panose="020B0606030504020204" pitchFamily="34" charset="0"/>
              </a:rPr>
              <a:t>(11) Plan upravljanja destinacijom mijenja se na isti način kako je usvojen.</a:t>
            </a:r>
          </a:p>
          <a:p>
            <a:r>
              <a:rPr lang="hr-HR" sz="2600" b="0" i="0">
                <a:effectLst/>
                <a:latin typeface="Open Sans" panose="020B0606030504020204" pitchFamily="34" charset="0"/>
              </a:rPr>
              <a:t>(12) Metodologiju izrade plana upravljanja destinacijom, uključivanja ključnih dionika iz stavka 5. ovoga članka, izrade analize stanja i definiranja projekata značajnih za razvoj destinacije donosi ministar pravilnikom</a:t>
            </a:r>
          </a:p>
          <a:p>
            <a:endParaRPr lang="hr-HR" sz="2600"/>
          </a:p>
        </p:txBody>
      </p:sp>
    </p:spTree>
    <p:extLst>
      <p:ext uri="{BB962C8B-B14F-4D97-AF65-F5344CB8AC3E}">
        <p14:creationId xmlns:p14="http://schemas.microsoft.com/office/powerpoint/2010/main" val="1490192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BD936CF-3259-C4E6-69D2-27F7B3AC6EC8}"/>
              </a:ext>
            </a:extLst>
          </p:cNvPr>
          <p:cNvPicPr>
            <a:picLocks noChangeAspect="1"/>
          </p:cNvPicPr>
          <p:nvPr/>
        </p:nvPicPr>
        <p:blipFill>
          <a:blip r:embed="rId2"/>
          <a:srcRect t="2712"/>
          <a:stretch/>
        </p:blipFill>
        <p:spPr>
          <a:xfrm>
            <a:off x="307775" y="261437"/>
            <a:ext cx="11576450" cy="6335126"/>
          </a:xfrm>
          <a:prstGeom prst="rect">
            <a:avLst/>
          </a:prstGeom>
        </p:spPr>
      </p:pic>
    </p:spTree>
    <p:extLst>
      <p:ext uri="{BB962C8B-B14F-4D97-AF65-F5344CB8AC3E}">
        <p14:creationId xmlns:p14="http://schemas.microsoft.com/office/powerpoint/2010/main" val="17701412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EFB02A-20F7-9342-3128-E149D715F98F}"/>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Projekti od posebnog značaja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FAD03C9-C964-42AC-6F71-F90F656DB598}"/>
              </a:ext>
            </a:extLst>
          </p:cNvPr>
          <p:cNvSpPr>
            <a:spLocks noGrp="1"/>
          </p:cNvSpPr>
          <p:nvPr>
            <p:ph idx="1"/>
          </p:nvPr>
        </p:nvSpPr>
        <p:spPr>
          <a:xfrm>
            <a:off x="4447308" y="591344"/>
            <a:ext cx="6906491" cy="5585619"/>
          </a:xfrm>
        </p:spPr>
        <p:txBody>
          <a:bodyPr anchor="ctr">
            <a:normAutofit/>
          </a:bodyPr>
          <a:lstStyle/>
          <a:p>
            <a:r>
              <a:rPr lang="hr-HR" sz="1800" b="0" i="0">
                <a:effectLst/>
                <a:latin typeface="Open Sans" panose="020B0606030504020204" pitchFamily="34" charset="0"/>
              </a:rPr>
              <a:t>(1) Projekt od posebnog značaja za razvoj destinacije je projekt koji je kao projekt od posebnog značaja naveden u planu upravljanja destinacijom, a pridonosi provedbi plana upravljanja destinacijom i strateškom cilju definiranom aktima strateškog planiranja za razvoj turizma.</a:t>
            </a:r>
          </a:p>
          <a:p>
            <a:r>
              <a:rPr lang="hr-HR" sz="1800" b="0" i="0">
                <a:effectLst/>
                <a:latin typeface="Open Sans" panose="020B0606030504020204" pitchFamily="34" charset="0"/>
              </a:rPr>
              <a:t>(2) </a:t>
            </a:r>
            <a:r>
              <a:rPr lang="hr-HR" sz="1800" b="0" i="0">
                <a:effectLst/>
                <a:highlight>
                  <a:srgbClr val="FFFF00"/>
                </a:highlight>
                <a:latin typeface="Open Sans" panose="020B0606030504020204" pitchFamily="34" charset="0"/>
              </a:rPr>
              <a:t>Nositelj projekta od posebnog značaja za razvoj destinacije može biti turistička zajednica, jedinica lokalne i područne (regionalne) samouprave, javna ustanova i trgovačko društvo u većinskom vlasništvu jedinice lokalne i područne (regionalne) samouprave ili Republike Hrvatske.</a:t>
            </a:r>
          </a:p>
          <a:p>
            <a:r>
              <a:rPr lang="hr-HR" sz="1800" b="0" i="0">
                <a:effectLst/>
                <a:latin typeface="Open Sans" panose="020B0606030504020204" pitchFamily="34" charset="0"/>
              </a:rPr>
              <a:t>(3) Projekt od posebnog značaja za razvoj destinacije ima prednost pri sufinanciranju iz Fonda za turizam i ostalih namjenskih izvora financiranja, ako je u skladu s javnim pozivom i pravilima o potporama.</a:t>
            </a:r>
          </a:p>
          <a:p>
            <a:r>
              <a:rPr lang="hr-HR" sz="1800" b="0" i="0">
                <a:effectLst/>
                <a:latin typeface="Open Sans" panose="020B0606030504020204" pitchFamily="34" charset="0"/>
              </a:rPr>
              <a:t>(4) Tijelo državne uprave nadležno za turizam uspostavlja, vodi i javno objavljuje bazu projekata od posebnog značaja za razvoj destinacije.</a:t>
            </a:r>
          </a:p>
          <a:p>
            <a:endParaRPr lang="hr-HR" sz="1800"/>
          </a:p>
        </p:txBody>
      </p:sp>
    </p:spTree>
    <p:extLst>
      <p:ext uri="{BB962C8B-B14F-4D97-AF65-F5344CB8AC3E}">
        <p14:creationId xmlns:p14="http://schemas.microsoft.com/office/powerpoint/2010/main" val="7958875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6AC6F3-2C74-1D46-93CA-250C92E4BBB5}"/>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Projekti od posebnog značaja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FE8EA51-8CAA-46D5-0F15-EB26D3AE1C46}"/>
              </a:ext>
            </a:extLst>
          </p:cNvPr>
          <p:cNvSpPr>
            <a:spLocks noGrp="1"/>
          </p:cNvSpPr>
          <p:nvPr>
            <p:ph idx="1"/>
          </p:nvPr>
        </p:nvSpPr>
        <p:spPr>
          <a:xfrm>
            <a:off x="4447308" y="591344"/>
            <a:ext cx="6906491" cy="5585619"/>
          </a:xfrm>
        </p:spPr>
        <p:txBody>
          <a:bodyPr anchor="ctr">
            <a:normAutofit/>
          </a:bodyPr>
          <a:lstStyle/>
          <a:p>
            <a:r>
              <a:rPr lang="hr-HR" sz="2600" b="0" i="0">
                <a:effectLst/>
                <a:latin typeface="Open Sans" panose="020B0606030504020204" pitchFamily="34" charset="0"/>
              </a:rPr>
              <a:t>(5) Popis projekata od posebnog značaja za razvoj destinacije iz članka 25. stavka 6. podstavka 7. ovoga Zakona, radi upisa u bazu projekata, tijelu državne uprave nadležnom za turizam dostavlja jedinica lokalne odnosno područne (regionalne) samouprave za svoje područje.</a:t>
            </a:r>
          </a:p>
          <a:p>
            <a:r>
              <a:rPr lang="hr-HR" sz="2600" b="0" i="0">
                <a:effectLst/>
                <a:latin typeface="Open Sans" panose="020B0606030504020204" pitchFamily="34" charset="0"/>
              </a:rPr>
              <a:t>(6) Osim projekata iz stavka 1. ovoga članka, jedinica lokalne odnosno područne (regionalne) samouprave dostavlja tijelu državne uprave nadležnom za turizam popis svih projekata iz plana upravljanja destinacijom.</a:t>
            </a:r>
          </a:p>
          <a:p>
            <a:endParaRPr lang="hr-HR" sz="2600"/>
          </a:p>
        </p:txBody>
      </p:sp>
    </p:spTree>
    <p:extLst>
      <p:ext uri="{BB962C8B-B14F-4D97-AF65-F5344CB8AC3E}">
        <p14:creationId xmlns:p14="http://schemas.microsoft.com/office/powerpoint/2010/main" val="12537394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04DD3-8B80-5987-D89F-CB39B950EB26}"/>
              </a:ext>
            </a:extLst>
          </p:cNvPr>
          <p:cNvSpPr>
            <a:spLocks noGrp="1"/>
          </p:cNvSpPr>
          <p:nvPr>
            <p:ph type="title"/>
          </p:nvPr>
        </p:nvSpPr>
        <p:spPr>
          <a:xfrm>
            <a:off x="686834" y="591344"/>
            <a:ext cx="3200400" cy="5585619"/>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Poticajne mjere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A77557E-72E5-245C-BBB2-6E906349ED21}"/>
              </a:ext>
            </a:extLst>
          </p:cNvPr>
          <p:cNvSpPr>
            <a:spLocks noGrp="1"/>
          </p:cNvSpPr>
          <p:nvPr>
            <p:ph idx="1"/>
          </p:nvPr>
        </p:nvSpPr>
        <p:spPr>
          <a:xfrm>
            <a:off x="4447308" y="591344"/>
            <a:ext cx="6906491" cy="5585619"/>
          </a:xfrm>
        </p:spPr>
        <p:txBody>
          <a:bodyPr anchor="ctr">
            <a:normAutofit/>
          </a:bodyPr>
          <a:lstStyle/>
          <a:p>
            <a:r>
              <a:rPr lang="hr-HR" b="1" i="0">
                <a:effectLst/>
                <a:latin typeface="Open Sans" panose="020B0606030504020204" pitchFamily="34" charset="0"/>
              </a:rPr>
              <a:t>ODJELJAK I.   POTICAJNE MJERE DJELATNOSTIMA U TURIZMU</a:t>
            </a:r>
            <a:endParaRPr lang="hr-HR" b="0" i="0">
              <a:effectLst/>
              <a:latin typeface="Open Sans" panose="020B0606030504020204" pitchFamily="34" charset="0"/>
            </a:endParaRPr>
          </a:p>
          <a:p>
            <a:r>
              <a:rPr lang="hr-HR" b="0" i="0">
                <a:effectLst/>
                <a:latin typeface="Open Sans" panose="020B0606030504020204" pitchFamily="34" charset="0"/>
              </a:rPr>
              <a:t>Sektorski prilagođeni kriteriji i pravni temelj poticanja djelatnosti u turizmu</a:t>
            </a:r>
          </a:p>
          <a:p>
            <a:r>
              <a:rPr lang="hr-HR" b="0" i="0">
                <a:effectLst/>
                <a:latin typeface="Open Sans" panose="020B0606030504020204" pitchFamily="34" charset="0"/>
              </a:rPr>
              <a:t>h) ulaganja u nove projekte i pothvate u sustavu turističke ponude, primjerice </a:t>
            </a:r>
            <a:r>
              <a:rPr lang="hr-HR" b="0" i="0" u="sng">
                <a:effectLst/>
                <a:highlight>
                  <a:srgbClr val="FFFF00"/>
                </a:highlight>
                <a:latin typeface="Open Sans" panose="020B0606030504020204" pitchFamily="34" charset="0"/>
              </a:rPr>
              <a:t>projekte koji se odnose na prelazak s tradicionalnog smještaja u domaćinstvu u tržišno održivije smještajne kapacitete </a:t>
            </a:r>
            <a:r>
              <a:rPr lang="hr-HR" b="0" i="0">
                <a:effectLst/>
                <a:latin typeface="Open Sans" panose="020B0606030504020204" pitchFamily="34" charset="0"/>
              </a:rPr>
              <a:t>te ostale sadržaje više dodane vrijednosti</a:t>
            </a:r>
            <a:endParaRPr lang="hr-HR" dirty="0"/>
          </a:p>
        </p:txBody>
      </p:sp>
    </p:spTree>
    <p:extLst>
      <p:ext uri="{BB962C8B-B14F-4D97-AF65-F5344CB8AC3E}">
        <p14:creationId xmlns:p14="http://schemas.microsoft.com/office/powerpoint/2010/main" val="31192862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E181E-40AC-AF07-F4F8-0660AE1EC651}"/>
              </a:ext>
            </a:extLst>
          </p:cNvPr>
          <p:cNvSpPr>
            <a:spLocks noGrp="1"/>
          </p:cNvSpPr>
          <p:nvPr>
            <p:ph type="title"/>
          </p:nvPr>
        </p:nvSpPr>
        <p:spPr>
          <a:xfrm>
            <a:off x="686834" y="1153572"/>
            <a:ext cx="3200400" cy="4461163"/>
          </a:xfrm>
        </p:spPr>
        <p:txBody>
          <a:bodyPr>
            <a:normAutofit/>
          </a:bodyPr>
          <a:lstStyle/>
          <a:p>
            <a:r>
              <a:rPr lang="hr-HR" sz="4100" b="0" i="0">
                <a:solidFill>
                  <a:srgbClr val="FFFFFF"/>
                </a:solidFill>
                <a:effectLst/>
                <a:latin typeface="Times New Roman" panose="02020603050405020304" pitchFamily="18" charset="0"/>
                <a:cs typeface="Times New Roman" panose="02020603050405020304" pitchFamily="18" charset="0"/>
              </a:rPr>
              <a:t>Uloga lokalne i područne (regionalne) samouprave u upravljanju destinacijom</a:t>
            </a:r>
            <a:br>
              <a:rPr lang="hr-HR" sz="4100" b="0" i="0">
                <a:solidFill>
                  <a:srgbClr val="FFFFFF"/>
                </a:solidFill>
                <a:effectLst/>
                <a:latin typeface="Open Sans" panose="020B0606030504020204" pitchFamily="34" charset="0"/>
              </a:rPr>
            </a:br>
            <a:endParaRPr lang="hr-HR" sz="4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C74AF25-7E7B-B6F5-CA11-F20AE9961C9F}"/>
              </a:ext>
            </a:extLst>
          </p:cNvPr>
          <p:cNvSpPr>
            <a:spLocks noGrp="1"/>
          </p:cNvSpPr>
          <p:nvPr>
            <p:ph idx="1"/>
          </p:nvPr>
        </p:nvSpPr>
        <p:spPr>
          <a:xfrm>
            <a:off x="4447308" y="591344"/>
            <a:ext cx="6906491" cy="5585619"/>
          </a:xfrm>
        </p:spPr>
        <p:txBody>
          <a:bodyPr anchor="ctr">
            <a:normAutofit/>
          </a:bodyPr>
          <a:lstStyle/>
          <a:p>
            <a:r>
              <a:rPr lang="hr-HR" sz="1800" b="0" i="0">
                <a:effectLst/>
                <a:latin typeface="Open Sans" panose="020B0606030504020204" pitchFamily="34" charset="0"/>
              </a:rPr>
              <a:t>Uloga lokalne i područne (regionalne) samouprave u upravljanju destinacijom</a:t>
            </a:r>
          </a:p>
          <a:p>
            <a:r>
              <a:rPr lang="hr-HR" sz="1800" b="0" i="0">
                <a:effectLst/>
                <a:latin typeface="Open Sans" panose="020B0606030504020204" pitchFamily="34" charset="0"/>
              </a:rPr>
              <a:t>Članak 31.</a:t>
            </a:r>
          </a:p>
          <a:p>
            <a:r>
              <a:rPr lang="hr-HR" sz="1800" b="0" i="0">
                <a:effectLst/>
                <a:latin typeface="Open Sans" panose="020B0606030504020204" pitchFamily="34" charset="0"/>
              </a:rPr>
              <a:t>(1) U upravljanju održivim razvojem turizma u destinaciji predstavničko tijelo jedinice lokalne samouprave </a:t>
            </a:r>
            <a:r>
              <a:rPr lang="hr-HR" sz="1800" b="0" i="0">
                <a:effectLst/>
                <a:highlight>
                  <a:srgbClr val="FFFF00"/>
                </a:highlight>
                <a:latin typeface="Open Sans" panose="020B0606030504020204" pitchFamily="34" charset="0"/>
              </a:rPr>
              <a:t>može, na temelju plana upravljanja destinacijom, a u skladu s prostornim planovima, donijeti odluku o:</a:t>
            </a:r>
          </a:p>
          <a:p>
            <a:r>
              <a:rPr lang="hr-HR" sz="1800" b="0" i="0" u="sng">
                <a:effectLst/>
                <a:latin typeface="Open Sans" panose="020B0606030504020204" pitchFamily="34" charset="0"/>
              </a:rPr>
              <a:t>– broju, vrsti i kategoriji ugostiteljskih objekata te objekata u kojima se pružaju ugostiteljske usluge smještaja u dijelu ili na cijelom području jedinice lokalne samouprave na temelju izračuna prihvatnih kapaciteta</a:t>
            </a:r>
          </a:p>
          <a:p>
            <a:r>
              <a:rPr lang="hr-HR" sz="1800" b="0" i="0">
                <a:effectLst/>
                <a:latin typeface="Open Sans" panose="020B0606030504020204" pitchFamily="34" charset="0"/>
              </a:rPr>
              <a:t>– kapacitetima smještajnih objekata u destinaciji na temelju izračuna prihvatnih kapaciteta</a:t>
            </a:r>
          </a:p>
          <a:p>
            <a:r>
              <a:rPr lang="hr-HR" sz="1800" b="0" i="0">
                <a:effectLst/>
                <a:latin typeface="Open Sans" panose="020B0606030504020204" pitchFamily="34" charset="0"/>
              </a:rPr>
              <a:t>– upravljanju turističkim tokovima</a:t>
            </a:r>
          </a:p>
          <a:p>
            <a:r>
              <a:rPr lang="hr-HR" sz="1800" b="0" i="0">
                <a:effectLst/>
                <a:latin typeface="Open Sans" panose="020B0606030504020204" pitchFamily="34" charset="0"/>
              </a:rPr>
              <a:t>– uvođenju turističkog ekološkog doprinosa</a:t>
            </a:r>
          </a:p>
          <a:p>
            <a:r>
              <a:rPr lang="hr-HR" sz="1800" b="0" i="0">
                <a:effectLst/>
                <a:latin typeface="Open Sans" panose="020B0606030504020204" pitchFamily="34" charset="0"/>
              </a:rPr>
              <a:t>– ostalim mjerama iz svoje nadležnosti koje su vezane uz turizam.</a:t>
            </a:r>
          </a:p>
          <a:p>
            <a:endParaRPr lang="hr-HR" sz="1800"/>
          </a:p>
        </p:txBody>
      </p:sp>
    </p:spTree>
    <p:extLst>
      <p:ext uri="{BB962C8B-B14F-4D97-AF65-F5344CB8AC3E}">
        <p14:creationId xmlns:p14="http://schemas.microsoft.com/office/powerpoint/2010/main" val="14873624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0E20A-E20A-6E61-8FC5-EB48C05BFA40}"/>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Odluke JLS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421056D-8190-66E2-A637-A6179EF5FD73}"/>
              </a:ext>
            </a:extLst>
          </p:cNvPr>
          <p:cNvSpPr>
            <a:spLocks noGrp="1"/>
          </p:cNvSpPr>
          <p:nvPr>
            <p:ph idx="1"/>
          </p:nvPr>
        </p:nvSpPr>
        <p:spPr>
          <a:xfrm>
            <a:off x="4447308" y="591344"/>
            <a:ext cx="6906491" cy="5585619"/>
          </a:xfrm>
        </p:spPr>
        <p:txBody>
          <a:bodyPr anchor="ctr">
            <a:normAutofit/>
          </a:bodyPr>
          <a:lstStyle/>
          <a:p>
            <a:r>
              <a:rPr lang="hr-HR" sz="2600" b="0" i="0">
                <a:effectLst/>
                <a:latin typeface="Open Sans" panose="020B0606030504020204" pitchFamily="34" charset="0"/>
              </a:rPr>
              <a:t>(2) </a:t>
            </a:r>
            <a:r>
              <a:rPr lang="hr-HR" sz="2600" b="0" i="0">
                <a:effectLst/>
                <a:highlight>
                  <a:srgbClr val="FFFF00"/>
                </a:highlight>
                <a:latin typeface="Open Sans" panose="020B0606030504020204" pitchFamily="34" charset="0"/>
              </a:rPr>
              <a:t>Odluka iz stavka 1. podstavaka 1. i 2. ovoga članka donosi se najkasnije do 31. ožujka tekuće godine za iduću godinu.</a:t>
            </a:r>
          </a:p>
          <a:p>
            <a:r>
              <a:rPr lang="hr-HR" sz="2600" b="0" i="0">
                <a:effectLst/>
                <a:highlight>
                  <a:srgbClr val="FFFF00"/>
                </a:highlight>
                <a:latin typeface="Open Sans" panose="020B0606030504020204" pitchFamily="34" charset="0"/>
              </a:rPr>
              <a:t>(3) </a:t>
            </a:r>
            <a:r>
              <a:rPr lang="hr-HR" sz="2600" b="0" i="0" u="sng">
                <a:effectLst/>
                <a:highlight>
                  <a:srgbClr val="FFFF00"/>
                </a:highlight>
                <a:latin typeface="Open Sans" panose="020B0606030504020204" pitchFamily="34" charset="0"/>
              </a:rPr>
              <a:t>Odluka donesena na temelju stavka 1. podstavaka 1. i 2. ovoga članka dostavlja se nadležnom tijelu u skladu sa zakonom kojim se uređuje ugostiteljstvo i usluge u turizmu koje je, uz uvjete propisane zakonom kojim se uređuje ugostiteljstvo i usluge u turizmu, dužno postupiti u skladu s tom odlukom prilikom izdavanja rješenja u postupku utvrđivanja uvjeta za obavljanje ugostiteljske djelatnosti i pružanja usluga u turizmu.</a:t>
            </a:r>
          </a:p>
          <a:p>
            <a:endParaRPr lang="hr-HR" sz="2600"/>
          </a:p>
        </p:txBody>
      </p:sp>
    </p:spTree>
    <p:extLst>
      <p:ext uri="{BB962C8B-B14F-4D97-AF65-F5344CB8AC3E}">
        <p14:creationId xmlns:p14="http://schemas.microsoft.com/office/powerpoint/2010/main" val="1036575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5923D-67E2-D62D-925D-EB3012E82893}"/>
              </a:ext>
            </a:extLst>
          </p:cNvPr>
          <p:cNvSpPr>
            <a:spLocks noGrp="1"/>
          </p:cNvSpPr>
          <p:nvPr>
            <p:ph type="title"/>
          </p:nvPr>
        </p:nvSpPr>
        <p:spPr/>
        <p:txBody>
          <a:bodyPr/>
          <a:lstStyle/>
          <a:p>
            <a:br>
              <a:rPr lang="hr-HR" dirty="0"/>
            </a:br>
            <a:endParaRPr lang="hr-HR" dirty="0"/>
          </a:p>
        </p:txBody>
      </p:sp>
      <p:sp>
        <p:nvSpPr>
          <p:cNvPr id="5" name="Content Placeholder 4">
            <a:extLst>
              <a:ext uri="{FF2B5EF4-FFF2-40B4-BE49-F238E27FC236}">
                <a16:creationId xmlns:a16="http://schemas.microsoft.com/office/drawing/2014/main" id="{CF0C4643-F087-6D07-C1B5-199DB3FEFB65}"/>
              </a:ext>
            </a:extLst>
          </p:cNvPr>
          <p:cNvSpPr>
            <a:spLocks noGrp="1"/>
          </p:cNvSpPr>
          <p:nvPr>
            <p:ph idx="1"/>
          </p:nvPr>
        </p:nvSpPr>
        <p:spPr>
          <a:xfrm>
            <a:off x="838200" y="1209368"/>
            <a:ext cx="10515600" cy="4967595"/>
          </a:xfrm>
        </p:spPr>
        <p:txBody>
          <a:bodyPr>
            <a:normAutofit fontScale="92500" lnSpcReduction="20000"/>
          </a:bodyPr>
          <a:lstStyle/>
          <a:p>
            <a:r>
              <a:rPr lang="hr-HR" dirty="0">
                <a:latin typeface="Times New Roman" panose="02020603050405020304" pitchFamily="18" charset="0"/>
                <a:cs typeface="Times New Roman" panose="02020603050405020304" pitchFamily="18" charset="0"/>
              </a:rPr>
              <a:t>Teoretski</a:t>
            </a:r>
          </a:p>
          <a:p>
            <a:r>
              <a:rPr lang="hr-HR" dirty="0">
                <a:latin typeface="Times New Roman" panose="02020603050405020304" pitchFamily="18" charset="0"/>
                <a:cs typeface="Times New Roman" panose="02020603050405020304" pitchFamily="18" charset="0"/>
              </a:rPr>
              <a:t>Ako lokalna vlast bude naklonjena investitorima u „mixed use” „turistička naselja”, može iskoristiti „alat” za zabranu domaćih smještajnih jedinica i ugostiteljskih objekata uz pomoć naručenih studija prihvatnog kapaciteta. Tom se studijom može opravdati otvaranje novih / starih građevinskih zona koje su bile „zamrznute” kao T1 T2. Te zone mogu dobiti novu klasifikaciju, kao mješovite hotelsko – apartmanske, hoteli i vile i slično. Kompleksima koji bi bili izgrađeni upravljali bi stranci, mogli bi ih i iznajmljivati a servis bi obavljali radnici iz dalekoistočnih zemalja. Lokalno stanovništvo bi se našlo u situaciji kao ljudi na Majorci.</a:t>
            </a:r>
          </a:p>
          <a:p>
            <a:r>
              <a:rPr lang="hr-HR" dirty="0">
                <a:latin typeface="Times New Roman" panose="02020603050405020304" pitchFamily="18" charset="0"/>
                <a:cs typeface="Times New Roman" panose="02020603050405020304" pitchFamily="18" charset="0"/>
                <a:hlinkClick r:id="rId2"/>
              </a:rPr>
              <a:t>https://vijesti.hrt.hr/eu/na-mallorci-tisuce-prosvjednika-protiv-turizma-11671715</a:t>
            </a:r>
            <a:r>
              <a:rPr lang="hr-HR" dirty="0">
                <a:latin typeface="Times New Roman" panose="02020603050405020304" pitchFamily="18" charset="0"/>
                <a:cs typeface="Times New Roman" panose="02020603050405020304" pitchFamily="18" charset="0"/>
              </a:rPr>
              <a:t> </a:t>
            </a:r>
          </a:p>
          <a:p>
            <a:r>
              <a:rPr lang="hr-HR" dirty="0">
                <a:latin typeface="Times New Roman" panose="02020603050405020304" pitchFamily="18" charset="0"/>
                <a:cs typeface="Times New Roman" panose="02020603050405020304" pitchFamily="18" charset="0"/>
                <a:hlinkClick r:id="rId3"/>
              </a:rPr>
              <a:t>https://zadarski.slobodnadalmacija.hr/zadar/4-kantuna/falkensteiner-na-punta-skali-krece-u-izgradnju-novog-apartmanskog-naselja-vrijednog-40-milijuna-eura-evo-kako-ce-izgledati-1422953</a:t>
            </a:r>
            <a:r>
              <a:rPr lang="hr-HR"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71378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2332E-6D6B-687C-D547-A5A5566E3F3E}"/>
              </a:ext>
            </a:extLst>
          </p:cNvPr>
          <p:cNvSpPr>
            <a:spLocks noGrp="1"/>
          </p:cNvSpPr>
          <p:nvPr>
            <p:ph type="title"/>
          </p:nvPr>
        </p:nvSpPr>
        <p:spPr/>
        <p:txBody>
          <a:bodyPr/>
          <a:lstStyle/>
          <a:p>
            <a:r>
              <a:rPr lang="hr-HR" dirty="0"/>
              <a:t>„Mene se to ne tiče” ??</a:t>
            </a:r>
          </a:p>
        </p:txBody>
      </p:sp>
      <p:pic>
        <p:nvPicPr>
          <p:cNvPr id="1026" name="Picture 2" descr="&amp;lt;p&amp;gt;Predstavljanje novog projekta vrijednog 40 milijuna eura&amp;lt;/p&amp;gt;">
            <a:extLst>
              <a:ext uri="{FF2B5EF4-FFF2-40B4-BE49-F238E27FC236}">
                <a16:creationId xmlns:a16="http://schemas.microsoft.com/office/drawing/2014/main" id="{5AF38C2E-7C1D-3F28-85BA-29EBC3C306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252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0CEEC-E371-B970-032A-60EC8019CB07}"/>
              </a:ext>
            </a:extLst>
          </p:cNvPr>
          <p:cNvSpPr>
            <a:spLocks noGrp="1"/>
          </p:cNvSpPr>
          <p:nvPr>
            <p:ph type="title"/>
          </p:nvPr>
        </p:nvSpPr>
        <p:spPr>
          <a:xfrm>
            <a:off x="1171074" y="1396686"/>
            <a:ext cx="3240506" cy="4064628"/>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Svi će doći na red – svih se tiče</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04D804B-76AE-6611-2521-560C9840EEA2}"/>
              </a:ext>
            </a:extLst>
          </p:cNvPr>
          <p:cNvSpPr>
            <a:spLocks noGrp="1"/>
          </p:cNvSpPr>
          <p:nvPr>
            <p:ph idx="1"/>
          </p:nvPr>
        </p:nvSpPr>
        <p:spPr>
          <a:xfrm>
            <a:off x="5370153" y="1526033"/>
            <a:ext cx="5536397" cy="3935281"/>
          </a:xfrm>
        </p:spPr>
        <p:txBody>
          <a:bodyPr>
            <a:normAutofit/>
          </a:bodyPr>
          <a:lstStyle/>
          <a:p>
            <a:r>
              <a:rPr lang="hr-HR" sz="2200" b="0" i="0">
                <a:effectLst/>
                <a:latin typeface="Arial" panose="020B0604020202020204" pitchFamily="34" charset="0"/>
              </a:rPr>
              <a:t>„Apartmani s dodatnim sadržajima globalni su trend. Prepoznali smo to već prije 20 godina i uspješno razvili naš proizvod Premium Living, apartmane integrirane u infrastrukturu Falkensteiner hotela. </a:t>
            </a:r>
          </a:p>
          <a:p>
            <a:r>
              <a:rPr lang="hr-HR" sz="2200" b="0" i="0">
                <a:effectLst/>
                <a:latin typeface="Arial" panose="020B0604020202020204" pitchFamily="34" charset="0"/>
              </a:rPr>
              <a:t>Ako ne koriste nekretninu za odmor, vlasnici je mogu ponuditi za daljnji najam preko nas, što im omogućuje dio povrata njihove investicije", poručio je izvršni direktor FMTG-a Otmar Michaeler.”</a:t>
            </a:r>
            <a:endParaRPr lang="hr-HR" sz="2200"/>
          </a:p>
        </p:txBody>
      </p:sp>
    </p:spTree>
    <p:extLst>
      <p:ext uri="{BB962C8B-B14F-4D97-AF65-F5344CB8AC3E}">
        <p14:creationId xmlns:p14="http://schemas.microsoft.com/office/powerpoint/2010/main" val="3294783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E45875-BD18-6CB5-E5CD-204821EFDCA4}"/>
              </a:ext>
            </a:extLst>
          </p:cNvPr>
          <p:cNvSpPr>
            <a:spLocks noGrp="1"/>
          </p:cNvSpPr>
          <p:nvPr>
            <p:ph type="title"/>
          </p:nvPr>
        </p:nvSpPr>
        <p:spPr>
          <a:xfrm>
            <a:off x="686834" y="1153572"/>
            <a:ext cx="3200400" cy="4461163"/>
          </a:xfrm>
        </p:spPr>
        <p:txBody>
          <a:bodyPr>
            <a:normAutofit/>
          </a:bodyPr>
          <a:lstStyle/>
          <a:p>
            <a:r>
              <a:rPr lang="hr-HR" sz="4100">
                <a:solidFill>
                  <a:srgbClr val="FFFFFF"/>
                </a:solidFill>
                <a:latin typeface="Times New Roman" panose="02020603050405020304" pitchFamily="18" charset="0"/>
                <a:cs typeface="Times New Roman" panose="02020603050405020304" pitchFamily="18" charset="0"/>
              </a:rPr>
              <a:t>Turizmofobija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19D050F-8706-3C51-0882-79C8E1B80CD6}"/>
              </a:ext>
            </a:extLst>
          </p:cNvPr>
          <p:cNvSpPr>
            <a:spLocks noGrp="1"/>
          </p:cNvSpPr>
          <p:nvPr>
            <p:ph idx="1"/>
          </p:nvPr>
        </p:nvSpPr>
        <p:spPr>
          <a:xfrm>
            <a:off x="4447308" y="591344"/>
            <a:ext cx="6906491" cy="5585619"/>
          </a:xfrm>
        </p:spPr>
        <p:txBody>
          <a:bodyPr anchor="ctr">
            <a:normAutofit/>
          </a:bodyPr>
          <a:lstStyle/>
          <a:p>
            <a:r>
              <a:rPr lang="hr-HR" dirty="0"/>
              <a:t>U takvom bi se okruženju počela razvijati turizmofobija – negativan stav lokalnog stanovništva prema turizmu. Turizmofobija nastaje kad lokalna zajednica osjeća više štete nego koristi od turizma, kad se oteža ili zapriječi pristup moru, onemogući stjecanje dohotka od turizma, zapošljavanje u turizmu, otkup proizvoda od lokalne zajednice. Istovremeno raste pritisak na infrastrukturu, povećavaju se potrebe za zbrinjavanje otpada, troškovi održavanja rastu, troškovi života također a veći dio prihoda odlazi iz destinacije...</a:t>
            </a:r>
          </a:p>
        </p:txBody>
      </p:sp>
    </p:spTree>
    <p:extLst>
      <p:ext uri="{BB962C8B-B14F-4D97-AF65-F5344CB8AC3E}">
        <p14:creationId xmlns:p14="http://schemas.microsoft.com/office/powerpoint/2010/main" val="11751638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1EA8482C-FD80-BA26-0FDE-AA302E43D86D}"/>
              </a:ext>
            </a:extLst>
          </p:cNvPr>
          <p:cNvPicPr>
            <a:picLocks noGrp="1" noChangeAspect="1"/>
          </p:cNvPicPr>
          <p:nvPr>
            <p:ph idx="1"/>
          </p:nvPr>
        </p:nvPicPr>
        <p:blipFill>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917410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A97A7A-B08F-BFD4-0E33-F2FE5D55B39B}"/>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Tko smo mi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2904461-8A90-3AAF-F80A-11D842B51924}"/>
              </a:ext>
            </a:extLst>
          </p:cNvPr>
          <p:cNvSpPr>
            <a:spLocks noGrp="1"/>
          </p:cNvSpPr>
          <p:nvPr>
            <p:ph idx="1"/>
          </p:nvPr>
        </p:nvSpPr>
        <p:spPr>
          <a:xfrm>
            <a:off x="4447308" y="591344"/>
            <a:ext cx="6906491" cy="5585619"/>
          </a:xfrm>
        </p:spPr>
        <p:txBody>
          <a:bodyPr anchor="ctr">
            <a:normAutofit/>
          </a:bodyPr>
          <a:lstStyle/>
          <a:p>
            <a:r>
              <a:rPr lang="hr-HR" sz="1500"/>
              <a:t>VI. UGOSTITELJSKE USLUGE U DOMAĆINSTVU I NA OBITELJSKOM POLJOPRIVREDNOM GOSPODARSTVU </a:t>
            </a:r>
          </a:p>
          <a:p>
            <a:r>
              <a:rPr lang="hr-HR" sz="1500"/>
              <a:t>1. Ugostiteljske usluge u domaćinstvu Iznajmljivači i ugostiteljske usluge u domaćinstvu Članak 30. </a:t>
            </a:r>
          </a:p>
          <a:p>
            <a:r>
              <a:rPr lang="hr-HR" sz="1500"/>
              <a:t>(1) Ugostiteljske usluge u domaćinstvu može pružati fizička osoba – građanin (u daljnjem tekstu: iznajmljivač). </a:t>
            </a:r>
          </a:p>
          <a:p>
            <a:r>
              <a:rPr lang="hr-HR" sz="1500"/>
              <a:t>(2) U smislu ovoga Zakona iznajmljivačem se smatra državljanin Republike Hrvatske te državljani ostalih država članica Europskoga gospodarskog prostora i Švicarske Konfederacije. </a:t>
            </a:r>
          </a:p>
          <a:p>
            <a:r>
              <a:rPr lang="hr-HR" sz="1500"/>
              <a:t>(3) Ugostiteljskim uslugama u domaćinstvu u smislu ovoga Zakona smatraju se sljedeće ugostiteljske usluge: </a:t>
            </a:r>
            <a:r>
              <a:rPr lang="hr-HR" sz="1500" u="sng"/>
              <a:t>1. smještaja u sobi, apartmanu i kući za odmor, kojih je iznajmljivač vlasnik, do najviše deset soba, odnosno 20 kreveta, u koji broj se ne ubrajaju pomoćni kreveti 2. smještaja u kampu i/ili kamp-odmorištu, organiziranim na zemljištu kojeg je iznajmljivač vlasnik, s ukupno najviše deset smještajnih jedinica, odnosno za 30 gostiju istodobno, u koje se ne ubrajaju djeca u dobi do 12 godina 3. doručka, polupansiona ili punog pansiona gostima kojima iznajmljivač pruža usluge smještaja u sobi, apartmanu i kući za odmor.</a:t>
            </a:r>
            <a:r>
              <a:rPr lang="hr-HR" sz="1500"/>
              <a:t> </a:t>
            </a:r>
          </a:p>
          <a:p>
            <a:r>
              <a:rPr lang="hr-HR" sz="1500"/>
              <a:t>(4) Iznajmljivač ne smije, neposredno ili putem drugih osoba koje nisu registrirane za posredovanje u prodaji usluga smještaja, nuditi i prodavati svoje usluge iz stavka 3. ovoga članka izvan svog objekta, osim na prostorima, pod uvjetima i na način koji svojom odlukom propisuje predstavničko tijelo. </a:t>
            </a:r>
          </a:p>
        </p:txBody>
      </p:sp>
    </p:spTree>
    <p:extLst>
      <p:ext uri="{BB962C8B-B14F-4D97-AF65-F5344CB8AC3E}">
        <p14:creationId xmlns:p14="http://schemas.microsoft.com/office/powerpoint/2010/main" val="41685420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CFA6CF-3BE0-39A3-AD5A-F346FB3E77C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47836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2B7E1-5EDB-9B39-8DCB-A6E360C2ABEC}"/>
              </a:ext>
            </a:extLst>
          </p:cNvPr>
          <p:cNvSpPr>
            <a:spLocks noGrp="1"/>
          </p:cNvSpPr>
          <p:nvPr>
            <p:ph type="title"/>
          </p:nvPr>
        </p:nvSpPr>
        <p:spPr>
          <a:xfrm>
            <a:off x="640080" y="325369"/>
            <a:ext cx="4368602" cy="1956841"/>
          </a:xfrm>
        </p:spPr>
        <p:txBody>
          <a:bodyPr anchor="b">
            <a:normAutofit/>
          </a:bodyPr>
          <a:lstStyle/>
          <a:p>
            <a:r>
              <a:rPr lang="hr-HR" sz="5400">
                <a:latin typeface="Times New Roman" panose="02020603050405020304" pitchFamily="18" charset="0"/>
                <a:cs typeface="Times New Roman" panose="02020603050405020304" pitchFamily="18" charset="0"/>
              </a:rPr>
              <a:t>Zaključak</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A8F2A9-2395-3A1B-6005-5E505A5B66A1}"/>
              </a:ext>
            </a:extLst>
          </p:cNvPr>
          <p:cNvSpPr>
            <a:spLocks noGrp="1"/>
          </p:cNvSpPr>
          <p:nvPr>
            <p:ph idx="1"/>
          </p:nvPr>
        </p:nvSpPr>
        <p:spPr>
          <a:xfrm>
            <a:off x="640080" y="2872899"/>
            <a:ext cx="4243589" cy="3320668"/>
          </a:xfrm>
        </p:spPr>
        <p:txBody>
          <a:bodyPr>
            <a:normAutofit/>
          </a:bodyPr>
          <a:lstStyle/>
          <a:p>
            <a:r>
              <a:rPr lang="hr-HR" sz="2200" dirty="0"/>
              <a:t>Aktivna, angažirana lokalna zajednica </a:t>
            </a:r>
          </a:p>
          <a:p>
            <a:r>
              <a:rPr lang="hr-HR" sz="2200" dirty="0"/>
              <a:t>Važnost lokalnih izbora</a:t>
            </a:r>
          </a:p>
          <a:p>
            <a:r>
              <a:rPr lang="hr-HR" sz="2200" dirty="0"/>
              <a:t>Očuvanje prostora za unuke</a:t>
            </a:r>
          </a:p>
          <a:p>
            <a:r>
              <a:rPr lang="hr-HR" sz="2200" dirty="0"/>
              <a:t>Najvažnije je domicilno stanovništvo, ljudi s prebivalištem u destinaciji, to bi trebao biti temelj svih planova</a:t>
            </a:r>
          </a:p>
          <a:p>
            <a:endParaRPr lang="hr-HR" sz="2200" dirty="0"/>
          </a:p>
        </p:txBody>
      </p:sp>
      <p:pic>
        <p:nvPicPr>
          <p:cNvPr id="13" name="Picture 12" descr="Hands forming circle">
            <a:extLst>
              <a:ext uri="{FF2B5EF4-FFF2-40B4-BE49-F238E27FC236}">
                <a16:creationId xmlns:a16="http://schemas.microsoft.com/office/drawing/2014/main" id="{22DE4F7D-56BF-E5A1-9E3C-B358647DE973}"/>
              </a:ext>
            </a:extLst>
          </p:cNvPr>
          <p:cNvPicPr>
            <a:picLocks noChangeAspect="1"/>
          </p:cNvPicPr>
          <p:nvPr/>
        </p:nvPicPr>
        <p:blipFill>
          <a:blip r:embed="rId2">
            <a:extLst>
              <a:ext uri="{28A0092B-C50C-407E-A947-70E740481C1C}">
                <a14:useLocalDpi xmlns:a14="http://schemas.microsoft.com/office/drawing/2010/main" val="0"/>
              </a:ext>
            </a:extLst>
          </a:blip>
          <a:srcRect l="9761" r="167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32965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443E1-6B23-A959-747B-1E4DF073723D}"/>
              </a:ext>
            </a:extLst>
          </p:cNvPr>
          <p:cNvSpPr>
            <a:spLocks noGrp="1"/>
          </p:cNvSpPr>
          <p:nvPr>
            <p:ph type="title"/>
          </p:nvPr>
        </p:nvSpPr>
        <p:spPr>
          <a:xfrm>
            <a:off x="572493" y="238539"/>
            <a:ext cx="11018520" cy="1434415"/>
          </a:xfrm>
        </p:spPr>
        <p:txBody>
          <a:bodyPr anchor="b">
            <a:normAutofit/>
          </a:bodyPr>
          <a:lstStyle/>
          <a:p>
            <a:r>
              <a:rPr lang="hr-HR" sz="5400" dirty="0"/>
              <a:t>Pitanja i odgovori </a:t>
            </a:r>
            <a:r>
              <a:rPr lang="hr-HR" sz="5400" dirty="0">
                <a:sym typeface="Wingdings" panose="05000000000000000000" pitchFamily="2" charset="2"/>
              </a:rPr>
              <a:t></a:t>
            </a:r>
            <a:endParaRPr lang="hr-HR" sz="5400" dirty="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6FBBCE-33F8-59E1-EA31-CA549196D57C}"/>
              </a:ext>
            </a:extLst>
          </p:cNvPr>
          <p:cNvSpPr>
            <a:spLocks noGrp="1"/>
          </p:cNvSpPr>
          <p:nvPr>
            <p:ph idx="1"/>
          </p:nvPr>
        </p:nvSpPr>
        <p:spPr>
          <a:xfrm>
            <a:off x="572493" y="2071316"/>
            <a:ext cx="6713552" cy="4119172"/>
          </a:xfrm>
        </p:spPr>
        <p:txBody>
          <a:bodyPr anchor="t">
            <a:normAutofit/>
          </a:bodyPr>
          <a:lstStyle/>
          <a:p>
            <a:r>
              <a:rPr lang="hr-HR" sz="2200" dirty="0"/>
              <a:t>Kontakt:</a:t>
            </a:r>
          </a:p>
          <a:p>
            <a:r>
              <a:rPr lang="hr-HR" sz="2200" dirty="0">
                <a:hlinkClick r:id="rId2"/>
              </a:rPr>
              <a:t>infoskrk@gmail.com</a:t>
            </a:r>
            <a:endParaRPr lang="hr-HR" sz="2200" dirty="0"/>
          </a:p>
          <a:p>
            <a:r>
              <a:rPr lang="hr-HR" sz="2200" dirty="0"/>
              <a:t>Informacije:</a:t>
            </a:r>
          </a:p>
          <a:p>
            <a:r>
              <a:rPr lang="hr-HR" sz="2200" dirty="0">
                <a:hlinkClick r:id="rId3"/>
              </a:rPr>
              <a:t>www.nedopinezic.com</a:t>
            </a:r>
            <a:endParaRPr lang="hr-HR" sz="2200" dirty="0"/>
          </a:p>
          <a:p>
            <a:r>
              <a:rPr lang="hr-HR" sz="2200" dirty="0">
                <a:hlinkClick r:id="rId4"/>
              </a:rPr>
              <a:t>www.dantes.com.hr</a:t>
            </a:r>
            <a:endParaRPr lang="hr-HR" sz="2200" dirty="0"/>
          </a:p>
          <a:p>
            <a:r>
              <a:rPr lang="hr-HR" sz="2200"/>
              <a:t>Facebook: Nedo Pinezic</a:t>
            </a:r>
            <a:endParaRPr lang="hr-HR" sz="2200" dirty="0"/>
          </a:p>
          <a:p>
            <a:r>
              <a:rPr lang="hr-HR" sz="2200" dirty="0"/>
              <a:t>HVALA NA POZORNOSTI </a:t>
            </a:r>
            <a:r>
              <a:rPr lang="hr-HR" sz="2200" dirty="0">
                <a:sym typeface="Wingdings" panose="05000000000000000000" pitchFamily="2" charset="2"/>
              </a:rPr>
              <a:t></a:t>
            </a:r>
            <a:endParaRPr lang="hr-HR" sz="2200" dirty="0"/>
          </a:p>
        </p:txBody>
      </p:sp>
      <p:pic>
        <p:nvPicPr>
          <p:cNvPr id="5" name="Picture 4" descr="A person in a suit&#10;&#10;Description automatically generated">
            <a:extLst>
              <a:ext uri="{FF2B5EF4-FFF2-40B4-BE49-F238E27FC236}">
                <a16:creationId xmlns:a16="http://schemas.microsoft.com/office/drawing/2014/main" id="{B89587C1-2B33-E672-8DF1-382E896320BD}"/>
              </a:ext>
            </a:extLst>
          </p:cNvPr>
          <p:cNvPicPr>
            <a:picLocks noChangeAspect="1"/>
          </p:cNvPicPr>
          <p:nvPr/>
        </p:nvPicPr>
        <p:blipFill>
          <a:blip r:embed="rId5">
            <a:extLst>
              <a:ext uri="{28A0092B-C50C-407E-A947-70E740481C1C}">
                <a14:useLocalDpi xmlns:a14="http://schemas.microsoft.com/office/drawing/2010/main" val="0"/>
              </a:ext>
            </a:extLst>
          </a:blip>
          <a:srcRect l="3795"/>
          <a:stretch/>
        </p:blipFill>
        <p:spPr>
          <a:xfrm>
            <a:off x="7675658" y="2093976"/>
            <a:ext cx="3941064" cy="4096512"/>
          </a:xfrm>
          <a:prstGeom prst="rect">
            <a:avLst/>
          </a:prstGeom>
        </p:spPr>
      </p:pic>
    </p:spTree>
    <p:extLst>
      <p:ext uri="{BB962C8B-B14F-4D97-AF65-F5344CB8AC3E}">
        <p14:creationId xmlns:p14="http://schemas.microsoft.com/office/powerpoint/2010/main" val="304356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8822A4-5004-2668-FA41-48F200130BEF}"/>
              </a:ext>
            </a:extLst>
          </p:cNvPr>
          <p:cNvPicPr>
            <a:picLocks noChangeAspect="1"/>
          </p:cNvPicPr>
          <p:nvPr/>
        </p:nvPicPr>
        <p:blipFill>
          <a:blip r:embed="rId2">
            <a:duotone>
              <a:schemeClr val="bg2">
                <a:shade val="45000"/>
                <a:satMod val="135000"/>
              </a:schemeClr>
              <a:prstClr val="white"/>
            </a:duotone>
          </a:blip>
          <a:srcRect t="5279" b="1045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5CCAE-64FE-1135-15DC-1D60DC843D6F}"/>
              </a:ext>
            </a:extLst>
          </p:cNvPr>
          <p:cNvSpPr>
            <a:spLocks noGrp="1"/>
          </p:cNvSpPr>
          <p:nvPr>
            <p:ph type="title"/>
          </p:nvPr>
        </p:nvSpPr>
        <p:spPr>
          <a:xfrm>
            <a:off x="838200" y="365125"/>
            <a:ext cx="10515600" cy="1325563"/>
          </a:xfrm>
        </p:spPr>
        <p:txBody>
          <a:bodyPr>
            <a:normAutofit/>
          </a:bodyPr>
          <a:lstStyle/>
          <a:p>
            <a:r>
              <a:rPr lang="hr-HR" dirty="0">
                <a:latin typeface="Times New Roman" panose="02020603050405020304" pitchFamily="18" charset="0"/>
                <a:cs typeface="Times New Roman" panose="02020603050405020304" pitchFamily="18" charset="0"/>
              </a:rPr>
              <a:t>Ugostiteljske usluge u domaćinstvu</a:t>
            </a:r>
          </a:p>
        </p:txBody>
      </p:sp>
      <p:graphicFrame>
        <p:nvGraphicFramePr>
          <p:cNvPr id="5" name="Content Placeholder 2">
            <a:extLst>
              <a:ext uri="{FF2B5EF4-FFF2-40B4-BE49-F238E27FC236}">
                <a16:creationId xmlns:a16="http://schemas.microsoft.com/office/drawing/2014/main" id="{B7DEAEB4-BE0C-FF2D-ABF2-CFCFAD684334}"/>
              </a:ext>
            </a:extLst>
          </p:cNvPr>
          <p:cNvGraphicFramePr>
            <a:graphicFrameLocks noGrp="1"/>
          </p:cNvGraphicFramePr>
          <p:nvPr>
            <p:ph idx="1"/>
            <p:extLst>
              <p:ext uri="{D42A27DB-BD31-4B8C-83A1-F6EECF244321}">
                <p14:modId xmlns:p14="http://schemas.microsoft.com/office/powerpoint/2010/main" val="36561827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4578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1A018D-806E-DFFE-6D75-61E865F58E80}"/>
              </a:ext>
            </a:extLst>
          </p:cNvPr>
          <p:cNvPicPr>
            <a:picLocks noChangeAspect="1"/>
          </p:cNvPicPr>
          <p:nvPr/>
        </p:nvPicPr>
        <p:blipFill>
          <a:blip r:embed="rId2">
            <a:duotone>
              <a:schemeClr val="bg2">
                <a:shade val="45000"/>
                <a:satMod val="135000"/>
              </a:schemeClr>
              <a:prstClr val="white"/>
            </a:duotone>
          </a:blip>
          <a:srcRect l="6325" r="12341"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89D62B-1F34-F8B6-6DDF-E0C15733855A}"/>
              </a:ext>
            </a:extLst>
          </p:cNvPr>
          <p:cNvSpPr>
            <a:spLocks noGrp="1"/>
          </p:cNvSpPr>
          <p:nvPr>
            <p:ph type="title"/>
          </p:nvPr>
        </p:nvSpPr>
        <p:spPr>
          <a:xfrm>
            <a:off x="838200" y="365125"/>
            <a:ext cx="10515600" cy="1325563"/>
          </a:xfrm>
        </p:spPr>
        <p:txBody>
          <a:bodyPr>
            <a:normAutofit/>
          </a:bodyPr>
          <a:lstStyle/>
          <a:p>
            <a:r>
              <a:rPr lang="hr-HR" dirty="0">
                <a:latin typeface="Times New Roman" panose="02020603050405020304" pitchFamily="18" charset="0"/>
                <a:cs typeface="Times New Roman" panose="02020603050405020304" pitchFamily="18" charset="0"/>
              </a:rPr>
              <a:t>Porezni tretman</a:t>
            </a:r>
          </a:p>
        </p:txBody>
      </p:sp>
      <p:graphicFrame>
        <p:nvGraphicFramePr>
          <p:cNvPr id="5" name="Content Placeholder 2">
            <a:extLst>
              <a:ext uri="{FF2B5EF4-FFF2-40B4-BE49-F238E27FC236}">
                <a16:creationId xmlns:a16="http://schemas.microsoft.com/office/drawing/2014/main" id="{FE05EB28-3A21-C070-97FF-4A93527E0B26}"/>
              </a:ext>
            </a:extLst>
          </p:cNvPr>
          <p:cNvGraphicFramePr>
            <a:graphicFrameLocks noGrp="1"/>
          </p:cNvGraphicFramePr>
          <p:nvPr>
            <p:ph idx="1"/>
            <p:extLst>
              <p:ext uri="{D42A27DB-BD31-4B8C-83A1-F6EECF244321}">
                <p14:modId xmlns:p14="http://schemas.microsoft.com/office/powerpoint/2010/main" val="42736232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1406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1767</TotalTime>
  <Words>6765</Words>
  <Application>Microsoft Office PowerPoint</Application>
  <PresentationFormat>Široki zaslon</PresentationFormat>
  <Paragraphs>394</Paragraphs>
  <Slides>72</Slides>
  <Notes>0</Notes>
  <HiddenSlides>0</HiddenSlides>
  <MMClips>0</MMClips>
  <ScaleCrop>false</ScaleCrop>
  <HeadingPairs>
    <vt:vector size="6" baseType="variant">
      <vt:variant>
        <vt:lpstr>Korišteni fontovi</vt:lpstr>
      </vt:variant>
      <vt:variant>
        <vt:i4>12</vt:i4>
      </vt:variant>
      <vt:variant>
        <vt:lpstr>Tema</vt:lpstr>
      </vt:variant>
      <vt:variant>
        <vt:i4>1</vt:i4>
      </vt:variant>
      <vt:variant>
        <vt:lpstr>Naslovi slajdova</vt:lpstr>
      </vt:variant>
      <vt:variant>
        <vt:i4>72</vt:i4>
      </vt:variant>
    </vt:vector>
  </HeadingPairs>
  <TitlesOfParts>
    <vt:vector size="85" baseType="lpstr">
      <vt:lpstr>Aptos</vt:lpstr>
      <vt:lpstr>Aptos Display</vt:lpstr>
      <vt:lpstr>Arial</vt:lpstr>
      <vt:lpstr>Calibri</vt:lpstr>
      <vt:lpstr>Lucida Grande</vt:lpstr>
      <vt:lpstr>Minion Pro Cond</vt:lpstr>
      <vt:lpstr>Open Sans</vt:lpstr>
      <vt:lpstr>Roboto Condensed</vt:lpstr>
      <vt:lpstr>Segoe UI Historic</vt:lpstr>
      <vt:lpstr>Times New Roman</vt:lpstr>
      <vt:lpstr>var(--falcon-font-sans-serif)</vt:lpstr>
      <vt:lpstr>Wingdings</vt:lpstr>
      <vt:lpstr>Office Theme</vt:lpstr>
      <vt:lpstr>KAKO DALJE ?</vt:lpstr>
      <vt:lpstr>PowerPoint prezentacija</vt:lpstr>
      <vt:lpstr>PowerPoint prezentacija</vt:lpstr>
      <vt:lpstr>PowerPoint prezentacija</vt:lpstr>
      <vt:lpstr>PowerPoint prezentacija</vt:lpstr>
      <vt:lpstr>PowerPoint prezentacija</vt:lpstr>
      <vt:lpstr>Tko smo mi ?</vt:lpstr>
      <vt:lpstr>Ugostiteljske usluge u domaćinstvu</vt:lpstr>
      <vt:lpstr>Porezni tretman</vt:lpstr>
      <vt:lpstr>Najnovije novosti - ZUD</vt:lpstr>
      <vt:lpstr>Najnovije novosti - ZUD</vt:lpstr>
      <vt:lpstr>Što je to domaćinstvo (kućanstvo) ?</vt:lpstr>
      <vt:lpstr>Porezni tretman</vt:lpstr>
      <vt:lpstr>Porezni tretman</vt:lpstr>
      <vt:lpstr>Porezni tretman</vt:lpstr>
      <vt:lpstr>Porezni tretman</vt:lpstr>
      <vt:lpstr>Visina poreza</vt:lpstr>
      <vt:lpstr>Porez na dohodak temeljem poslovnih knjiga</vt:lpstr>
      <vt:lpstr>Visina porezne stope na dohodak prema knjigama</vt:lpstr>
      <vt:lpstr>Stope poreza na dohodak</vt:lpstr>
      <vt:lpstr>PowerPoint prezentacija</vt:lpstr>
      <vt:lpstr>Zakon o upravljanju i održavanju zgrada</vt:lpstr>
      <vt:lpstr>PowerPoint prezentacija</vt:lpstr>
      <vt:lpstr>Što nas (još) očekuje u 2025 ?</vt:lpstr>
      <vt:lpstr>Paušalni porez na dohodak</vt:lpstr>
      <vt:lpstr>Paušalna turistička pristojba i članarina</vt:lpstr>
      <vt:lpstr>Prosječno hrvatsko domaćinstvo</vt:lpstr>
      <vt:lpstr>Prosječno hrvatsko domaćinstvo</vt:lpstr>
      <vt:lpstr>Prosječno hrvatsko domaćinstvo</vt:lpstr>
      <vt:lpstr>Prosječno hrvatsko domaćinstvo</vt:lpstr>
      <vt:lpstr>Porez na nekretnine</vt:lpstr>
      <vt:lpstr>Električna energija, voda, telefon (internet)</vt:lpstr>
      <vt:lpstr>Ukupni troškovi </vt:lpstr>
      <vt:lpstr>Amortizacija objekta</vt:lpstr>
      <vt:lpstr>Cijena u odnosu na troškove</vt:lpstr>
      <vt:lpstr>Prodajna cijena u odnosu na troškove</vt:lpstr>
      <vt:lpstr>Podsjetnik kako izračunati prag rentabilnosti  1. Fiksni troškovi</vt:lpstr>
      <vt:lpstr>Kako izračunati prag rentabilnosti ? 2. Varijabilni troškovi</vt:lpstr>
      <vt:lpstr>Ispitivanje tržišta za svakoga </vt:lpstr>
      <vt:lpstr>(Konačno) Formiranje cijene počinje od određivanja praga rentabilnosti</vt:lpstr>
      <vt:lpstr>Izračun</vt:lpstr>
      <vt:lpstr>Formiranje cijene</vt:lpstr>
      <vt:lpstr>Što ako ne možemo doseći prag rentabilnosti?</vt:lpstr>
      <vt:lpstr>Ugovor o najmu stana</vt:lpstr>
      <vt:lpstr>Ostali podstanari i podnajam</vt:lpstr>
      <vt:lpstr>Prijava ugovora o najmu Poreznoj</vt:lpstr>
      <vt:lpstr>Porez na najam stana i visina najamnine</vt:lpstr>
      <vt:lpstr>Prijava boravišta kod najma stana</vt:lpstr>
      <vt:lpstr>Sloboda kretanja</vt:lpstr>
      <vt:lpstr>EU građani</vt:lpstr>
      <vt:lpstr>EU i EGP građani</vt:lpstr>
      <vt:lpstr>Status kuće za odmor</vt:lpstr>
      <vt:lpstr>Osobe koje borave u kući, apartmanu ili stanu za odmor </vt:lpstr>
      <vt:lpstr>Prijenos upravljačkih prava – dugoročni najam</vt:lpstr>
      <vt:lpstr>Zakon o turizmu</vt:lpstr>
      <vt:lpstr>Plan upravljanja destinacijom</vt:lpstr>
      <vt:lpstr>Plan upravljanja destinacijom</vt:lpstr>
      <vt:lpstr>Plan upravljanja destinacijom</vt:lpstr>
      <vt:lpstr>Plan upravljanja destinacijom</vt:lpstr>
      <vt:lpstr>Projekti od posebnog značaja</vt:lpstr>
      <vt:lpstr>Projekti od posebnog značaja</vt:lpstr>
      <vt:lpstr>Poticajne mjere</vt:lpstr>
      <vt:lpstr>Uloga lokalne i područne (regionalne) samouprave u upravljanju destinacijom </vt:lpstr>
      <vt:lpstr>Odluke JLS</vt:lpstr>
      <vt:lpstr> </vt:lpstr>
      <vt:lpstr>„Mene se to ne tiče” ??</vt:lpstr>
      <vt:lpstr>Svi će doći na red – svih se tiče</vt:lpstr>
      <vt:lpstr>Turizmofobija</vt:lpstr>
      <vt:lpstr>PowerPoint prezentacija</vt:lpstr>
      <vt:lpstr>PowerPoint prezentacija</vt:lpstr>
      <vt:lpstr>Zaključak</vt:lpstr>
      <vt:lpstr>Pitanja i odgovori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Nedjeljko Pinezić</dc:creator>
  <cp:lastModifiedBy>Bernard Maržić</cp:lastModifiedBy>
  <cp:revision>13</cp:revision>
  <dcterms:created xsi:type="dcterms:W3CDTF">2024-09-18T19:36:45Z</dcterms:created>
  <dcterms:modified xsi:type="dcterms:W3CDTF">2024-11-19T08:29:53Z</dcterms:modified>
</cp:coreProperties>
</file>